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94"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95" r:id="rId34"/>
    <p:sldId id="291" r:id="rId35"/>
    <p:sldId id="292" r:id="rId36"/>
    <p:sldId id="293" r:id="rId37"/>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Cambria Math" panose="02040503050406030204" pitchFamily="18"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RSmFggF54v6XQ+eg93jsvufw5o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9040FD-0BD0-497F-8AB6-6B0BDADB26DC}">
  <a:tblStyle styleId="{919040FD-0BD0-497F-8AB6-6B0BDADB26D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27BD2B9-4740-4EBA-8048-2BA52D61A055}" styleName="Table_1">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7d57b2863b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7d57b2863b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27d57b2863b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66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7d57b2863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7d57b2863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g27d57b2863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7d57b2863b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7d57b2863b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27d57b2863b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7d57b2863b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7d57b2863b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g27d57b2863b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6986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3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3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7" name="Google Shape;37;p3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3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3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4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4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4"/>
          <p:cNvSpPr>
            <a:spLocks noGrp="1"/>
          </p:cNvSpPr>
          <p:nvPr>
            <p:ph type="pic" idx="2"/>
          </p:nvPr>
        </p:nvSpPr>
        <p:spPr>
          <a:xfrm>
            <a:off x="5183188" y="987425"/>
            <a:ext cx="6172200" cy="4873625"/>
          </a:xfrm>
          <a:prstGeom prst="rect">
            <a:avLst/>
          </a:prstGeom>
          <a:noFill/>
          <a:ln>
            <a:noFill/>
          </a:ln>
        </p:spPr>
      </p:sp>
      <p:sp>
        <p:nvSpPr>
          <p:cNvPr id="68" name="Google Shape;68;p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ajib.Paul@uncc.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Oluwaseun.Adeyemi@nyulangone.or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becarioprecario.bitbucket.io/inla-gitbook/index.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epa.gov/climateimpacts/climate-change-and-human-health#:~:text=The%20health%20effects%20of%20climate,and%20overall%20poor%20mental%20health."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dep.pa.gov/Business/ProgramIntegration/Vector-Management/Mosquitoes/Pages/default.aspx"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076325" y="1122363"/>
            <a:ext cx="9591675" cy="238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385623"/>
              </a:buClr>
              <a:buSzPct val="100000"/>
              <a:buFont typeface="Times New Roman"/>
              <a:buNone/>
            </a:pPr>
            <a:r>
              <a:rPr lang="en-US" b="1">
                <a:solidFill>
                  <a:srgbClr val="385623"/>
                </a:solidFill>
                <a:latin typeface="Times New Roman"/>
                <a:ea typeface="Times New Roman"/>
                <a:cs typeface="Times New Roman"/>
                <a:sym typeface="Times New Roman"/>
              </a:rPr>
              <a:t>ACE Workshop </a:t>
            </a:r>
            <a:br>
              <a:rPr lang="en-US" b="1">
                <a:solidFill>
                  <a:srgbClr val="385623"/>
                </a:solidFill>
                <a:latin typeface="Times New Roman"/>
                <a:ea typeface="Times New Roman"/>
                <a:cs typeface="Times New Roman"/>
                <a:sym typeface="Times New Roman"/>
              </a:rPr>
            </a:br>
            <a:r>
              <a:rPr lang="en-US" b="1">
                <a:solidFill>
                  <a:srgbClr val="385623"/>
                </a:solidFill>
                <a:latin typeface="Times New Roman"/>
                <a:ea typeface="Times New Roman"/>
                <a:cs typeface="Times New Roman"/>
                <a:sym typeface="Times New Roman"/>
              </a:rPr>
              <a:t>Spatial and Spatiotemporal Statistics</a:t>
            </a:r>
            <a:endParaRPr/>
          </a:p>
        </p:txBody>
      </p:sp>
      <p:sp>
        <p:nvSpPr>
          <p:cNvPr id="89" name="Google Shape;89;p1"/>
          <p:cNvSpPr txBox="1">
            <a:spLocks noGrp="1"/>
          </p:cNvSpPr>
          <p:nvPr>
            <p:ph type="subTitle" idx="1"/>
          </p:nvPr>
        </p:nvSpPr>
        <p:spPr>
          <a:xfrm>
            <a:off x="1524000" y="3602037"/>
            <a:ext cx="9144000" cy="2133599"/>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90000"/>
              </a:lnSpc>
              <a:spcBef>
                <a:spcPts val="0"/>
              </a:spcBef>
              <a:spcAft>
                <a:spcPts val="0"/>
              </a:spcAft>
              <a:buClr>
                <a:schemeClr val="dk1"/>
              </a:buClr>
              <a:buSzPts val="2400"/>
              <a:buNone/>
            </a:pPr>
            <a:r>
              <a:rPr lang="en-US" b="1"/>
              <a:t>Rajib Paul, PhD* and Oluwaseun Adeyemi, MBChB, MPH, PhD **</a:t>
            </a:r>
            <a:endParaRPr/>
          </a:p>
          <a:p>
            <a:pPr marL="0" lvl="0" indent="0" algn="ctr" rtl="0">
              <a:lnSpc>
                <a:spcPct val="90000"/>
              </a:lnSpc>
              <a:spcBef>
                <a:spcPts val="1000"/>
              </a:spcBef>
              <a:spcAft>
                <a:spcPts val="0"/>
              </a:spcAft>
              <a:buClr>
                <a:schemeClr val="dk1"/>
              </a:buClr>
              <a:buSzPts val="2400"/>
              <a:buNone/>
            </a:pPr>
            <a:r>
              <a:rPr lang="en-US" b="1"/>
              <a:t>*University of North Carolina at Charlotte</a:t>
            </a:r>
            <a:endParaRPr/>
          </a:p>
          <a:p>
            <a:pPr marL="0" lvl="0" indent="0" algn="ctr" rtl="0">
              <a:lnSpc>
                <a:spcPct val="90000"/>
              </a:lnSpc>
              <a:spcBef>
                <a:spcPts val="1000"/>
              </a:spcBef>
              <a:spcAft>
                <a:spcPts val="0"/>
              </a:spcAft>
              <a:buClr>
                <a:schemeClr val="dk1"/>
              </a:buClr>
              <a:buSzPts val="2400"/>
              <a:buNone/>
            </a:pPr>
            <a:r>
              <a:rPr lang="en-US" b="1"/>
              <a:t>** New York University Langone Health</a:t>
            </a:r>
            <a:endParaRPr/>
          </a:p>
          <a:p>
            <a:pPr marL="0" lvl="0" indent="0" algn="ctr" rtl="0">
              <a:lnSpc>
                <a:spcPct val="90000"/>
              </a:lnSpc>
              <a:spcBef>
                <a:spcPts val="1000"/>
              </a:spcBef>
              <a:spcAft>
                <a:spcPts val="0"/>
              </a:spcAft>
              <a:buClr>
                <a:schemeClr val="dk1"/>
              </a:buClr>
              <a:buSzPts val="2400"/>
              <a:buNone/>
            </a:pPr>
            <a:r>
              <a:rPr lang="en-US" b="1"/>
              <a:t>Emails: </a:t>
            </a:r>
            <a:r>
              <a:rPr lang="en-US" b="1" u="sng">
                <a:solidFill>
                  <a:schemeClr val="hlink"/>
                </a:solidFill>
                <a:hlinkClick r:id="rId3"/>
              </a:rPr>
              <a:t>Rajib.Paul@charlotte.edu</a:t>
            </a:r>
            <a:endParaRPr b="1"/>
          </a:p>
          <a:p>
            <a:pPr marL="0" lvl="0" indent="0" algn="ctr" rtl="0">
              <a:lnSpc>
                <a:spcPct val="90000"/>
              </a:lnSpc>
              <a:spcBef>
                <a:spcPts val="1000"/>
              </a:spcBef>
              <a:spcAft>
                <a:spcPts val="0"/>
              </a:spcAft>
              <a:buClr>
                <a:schemeClr val="dk1"/>
              </a:buClr>
              <a:buSzPts val="2400"/>
              <a:buNone/>
            </a:pPr>
            <a:r>
              <a:rPr lang="en-US" b="1"/>
              <a:t> </a:t>
            </a:r>
            <a:r>
              <a:rPr lang="en-US" b="1" u="sng">
                <a:solidFill>
                  <a:schemeClr val="hlink"/>
                </a:solidFill>
                <a:hlinkClick r:id="rId4"/>
              </a:rPr>
              <a:t>Oluwaseun.Adeyemi@nyulangone.org</a:t>
            </a:r>
            <a:r>
              <a:rPr lang="en-US" b="1"/>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27d57b2863b_0_1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dirty="0">
                <a:solidFill>
                  <a:srgbClr val="FF0000"/>
                </a:solidFill>
                <a:latin typeface="Times New Roman" panose="02020603050405020304" pitchFamily="18" charset="0"/>
                <a:cs typeface="Times New Roman" panose="02020603050405020304" pitchFamily="18" charset="0"/>
              </a:rPr>
              <a:t>Breakout Room - First Session - 20 Minutes</a:t>
            </a:r>
            <a:endParaRPr b="1" dirty="0">
              <a:solidFill>
                <a:srgbClr val="FF0000"/>
              </a:solidFill>
              <a:latin typeface="Times New Roman" panose="02020603050405020304" pitchFamily="18" charset="0"/>
              <a:cs typeface="Times New Roman" panose="02020603050405020304" pitchFamily="18" charset="0"/>
            </a:endParaRPr>
          </a:p>
        </p:txBody>
      </p:sp>
      <p:sp>
        <p:nvSpPr>
          <p:cNvPr id="146" name="Google Shape;146;g27d57b2863b_0_1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indent="-457200"/>
            <a:r>
              <a:rPr lang="en-US" dirty="0"/>
              <a:t>Covid-19 data: Data File Name: dataCovid_PA.csv</a:t>
            </a:r>
            <a:endParaRPr dirty="0"/>
          </a:p>
          <a:p>
            <a:pPr indent="-457200"/>
            <a:r>
              <a:rPr lang="en-US" dirty="0"/>
              <a:t>Please prepare choropleth maps of </a:t>
            </a:r>
            <a:r>
              <a:rPr lang="en-US" dirty="0" err="1"/>
              <a:t>Total_Deaths</a:t>
            </a:r>
            <a:r>
              <a:rPr lang="en-US" dirty="0"/>
              <a:t> (column AH) and Poverty (AJ)</a:t>
            </a:r>
            <a:endParaRPr dirty="0"/>
          </a:p>
          <a:p>
            <a:pPr indent="-457200"/>
            <a:r>
              <a:rPr lang="en-US" dirty="0"/>
              <a:t>Compute and map Standardized Mortality Ratios</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Count/Rate Regressions</a:t>
            </a:r>
            <a:endParaRPr/>
          </a:p>
        </p:txBody>
      </p:sp>
      <p:sp>
        <p:nvSpPr>
          <p:cNvPr id="152" name="Google Shape;152;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endParaRPr lang="en-US" dirty="0"/>
          </a:p>
          <a:p>
            <a:pPr marL="228600" lvl="0" indent="-228600" algn="l" rtl="0">
              <a:lnSpc>
                <a:spcPct val="90000"/>
              </a:lnSpc>
              <a:spcBef>
                <a:spcPts val="1000"/>
              </a:spcBef>
              <a:spcAft>
                <a:spcPts val="0"/>
              </a:spcAft>
              <a:buClr>
                <a:schemeClr val="dk1"/>
              </a:buClr>
              <a:buSzPts val="2800"/>
              <a:buChar char="•"/>
            </a:pPr>
            <a:r>
              <a:rPr lang="en-US" dirty="0"/>
              <a:t>For aggregated counts data, the most commonly used spatial regressions are based on Poisson and Negative Binomial distributions. </a:t>
            </a:r>
            <a:endParaRPr dirty="0"/>
          </a:p>
          <a:p>
            <a:pPr marL="228600" lvl="0" indent="-228600" algn="l" rtl="0">
              <a:lnSpc>
                <a:spcPct val="90000"/>
              </a:lnSpc>
              <a:spcBef>
                <a:spcPts val="1000"/>
              </a:spcBef>
              <a:spcAft>
                <a:spcPts val="0"/>
              </a:spcAft>
              <a:buClr>
                <a:schemeClr val="dk1"/>
              </a:buClr>
              <a:buSzPts val="2800"/>
              <a:buChar char="•"/>
            </a:pPr>
            <a:r>
              <a:rPr lang="en-US" dirty="0"/>
              <a:t>Negative Binomial regression is used when there is overdispersion in the data. </a:t>
            </a:r>
            <a:endParaRPr dirty="0"/>
          </a:p>
          <a:p>
            <a:pPr marL="228600" lvl="0" indent="-228600" algn="l" rtl="0">
              <a:lnSpc>
                <a:spcPct val="90000"/>
              </a:lnSpc>
              <a:spcBef>
                <a:spcPts val="1000"/>
              </a:spcBef>
              <a:spcAft>
                <a:spcPts val="0"/>
              </a:spcAft>
              <a:buClr>
                <a:schemeClr val="dk1"/>
              </a:buClr>
              <a:buSzPts val="2800"/>
              <a:buChar char="•"/>
            </a:pPr>
            <a:r>
              <a:rPr lang="en-US" dirty="0"/>
              <a:t>To run a regression with spatial random effects, often a simple county-specific random intercept term that follows a zero-mean Gaussian distribution with a spatial correlation is assumed.</a:t>
            </a:r>
            <a:endParaRPr dirty="0"/>
          </a:p>
          <a:p>
            <a:pPr marL="228600" lvl="0" indent="-228600" algn="l" rtl="0">
              <a:lnSpc>
                <a:spcPct val="90000"/>
              </a:lnSpc>
              <a:spcBef>
                <a:spcPts val="1000"/>
              </a:spcBef>
              <a:spcAft>
                <a:spcPts val="0"/>
              </a:spcAft>
              <a:buClr>
                <a:schemeClr val="dk1"/>
              </a:buClr>
              <a:buSzPts val="2800"/>
              <a:buChar char="•"/>
            </a:pPr>
            <a:r>
              <a:rPr lang="en-US" dirty="0"/>
              <a:t>Models can be modified to incorporate space-time dependencies when data come with labels of space and time.</a:t>
            </a:r>
            <a:endParaRPr dirty="0"/>
          </a:p>
          <a:p>
            <a:pPr marL="0" lvl="0" indent="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lvl="0" algn="ctr">
              <a:buClr>
                <a:srgbClr val="FF0000"/>
              </a:buClr>
              <a:buSzPts val="4400"/>
            </a:pPr>
            <a:r>
              <a:rPr lang="en-US" b="1" dirty="0">
                <a:solidFill>
                  <a:srgbClr val="FF0000"/>
                </a:solidFill>
                <a:latin typeface="Times New Roman"/>
                <a:ea typeface="Times New Roman"/>
                <a:cs typeface="Times New Roman"/>
                <a:sym typeface="Times New Roman"/>
              </a:rPr>
              <a:t>Bayesian Negative Binomial Regression (non-spatial)</a:t>
            </a:r>
            <a:endParaRPr dirty="0"/>
          </a:p>
        </p:txBody>
      </p:sp>
      <p:sp>
        <p:nvSpPr>
          <p:cNvPr id="152" name="Google Shape;152;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ts val="2800"/>
              <a:buNone/>
            </a:pPr>
            <a:endParaRPr lang="en-US" dirty="0"/>
          </a:p>
          <a:p>
            <a:pPr marL="0" lvl="0" indent="0" algn="l" rtl="0">
              <a:lnSpc>
                <a:spcPct val="90000"/>
              </a:lnSpc>
              <a:spcBef>
                <a:spcPts val="1000"/>
              </a:spcBef>
              <a:spcAft>
                <a:spcPts val="0"/>
              </a:spcAft>
              <a:buClr>
                <a:schemeClr val="dk1"/>
              </a:buClr>
              <a:buSzPts val="2800"/>
              <a:buNone/>
            </a:pPr>
            <a:endParaRPr lang="en-US" dirty="0"/>
          </a:p>
          <a:p>
            <a:pPr marL="0" lvl="0" indent="0" algn="l" rtl="0">
              <a:lnSpc>
                <a:spcPct val="90000"/>
              </a:lnSpc>
              <a:spcBef>
                <a:spcPts val="1000"/>
              </a:spcBef>
              <a:spcAft>
                <a:spcPts val="0"/>
              </a:spcAft>
              <a:buClr>
                <a:schemeClr val="dk1"/>
              </a:buClr>
              <a:buSzPts val="2800"/>
              <a:buNone/>
            </a:pPr>
            <a:endParaRPr lang="en-US" dirty="0"/>
          </a:p>
          <a:p>
            <a:pPr marL="0" lvl="0" indent="0" algn="l" rtl="0">
              <a:lnSpc>
                <a:spcPct val="90000"/>
              </a:lnSpc>
              <a:spcBef>
                <a:spcPts val="1000"/>
              </a:spcBef>
              <a:spcAft>
                <a:spcPts val="0"/>
              </a:spcAft>
              <a:buClr>
                <a:schemeClr val="dk1"/>
              </a:buClr>
              <a:buSzPts val="2800"/>
              <a:buNone/>
            </a:pPr>
            <a:endParaRPr lang="en-US" dirty="0"/>
          </a:p>
          <a:p>
            <a:pPr marL="285750" indent="-285750">
              <a:buFont typeface="Arial" panose="020B0604020202020204" pitchFamily="34" charset="0"/>
              <a:buChar char="•"/>
            </a:pPr>
            <a:r>
              <a:rPr lang="en-US" dirty="0"/>
              <a:t>Influence is assessed by checking 95% </a:t>
            </a:r>
            <a:r>
              <a:rPr lang="en-US" dirty="0" err="1"/>
              <a:t>CrI</a:t>
            </a:r>
            <a:r>
              <a:rPr lang="en-US" dirty="0"/>
              <a:t> not including zero</a:t>
            </a:r>
          </a:p>
          <a:p>
            <a:pPr marL="285750" indent="-285750">
              <a:buFont typeface="Arial" panose="020B0604020202020204" pitchFamily="34" charset="0"/>
              <a:buChar char="•"/>
            </a:pPr>
            <a:r>
              <a:rPr lang="en-US" dirty="0"/>
              <a:t>The expected rate of West Nile Virus cases among humans is 2.66 (1.3, 5.44) times higher in Metropolitan areas compared to Micropolitan, Rural, and Small Towns, when adjusted for other variables.</a:t>
            </a:r>
          </a:p>
          <a:p>
            <a:pPr marL="285750" indent="-285750">
              <a:buFont typeface="Arial" panose="020B0604020202020204" pitchFamily="34" charset="0"/>
              <a:buChar char="•"/>
            </a:pPr>
            <a:r>
              <a:rPr lang="en-US" dirty="0"/>
              <a:t>For a one percent increase in the rate of less than high school education, the rate of West Nile Virus among humans increased by 1.12 (1.03, 1.22) times.</a:t>
            </a:r>
          </a:p>
          <a:p>
            <a:pPr marL="0" lvl="0" indent="0" algn="l" rtl="0">
              <a:lnSpc>
                <a:spcPct val="90000"/>
              </a:lnSpc>
              <a:spcBef>
                <a:spcPts val="1000"/>
              </a:spcBef>
              <a:spcAft>
                <a:spcPts val="0"/>
              </a:spcAft>
              <a:buClr>
                <a:schemeClr val="dk1"/>
              </a:buClr>
              <a:buSzPts val="2800"/>
              <a:buNone/>
            </a:pPr>
            <a:endParaRPr dirty="0"/>
          </a:p>
        </p:txBody>
      </p:sp>
      <p:pic>
        <p:nvPicPr>
          <p:cNvPr id="2" name="Picture 1">
            <a:extLst>
              <a:ext uri="{FF2B5EF4-FFF2-40B4-BE49-F238E27FC236}">
                <a16:creationId xmlns:a16="http://schemas.microsoft.com/office/drawing/2014/main" id="{B59CCE2E-1960-4D7C-BC99-18A2C38CDCAA}"/>
              </a:ext>
            </a:extLst>
          </p:cNvPr>
          <p:cNvPicPr>
            <a:picLocks noChangeAspect="1"/>
          </p:cNvPicPr>
          <p:nvPr/>
        </p:nvPicPr>
        <p:blipFill>
          <a:blip r:embed="rId3"/>
          <a:stretch>
            <a:fillRect/>
          </a:stretch>
        </p:blipFill>
        <p:spPr>
          <a:xfrm>
            <a:off x="2302296" y="1825625"/>
            <a:ext cx="6636827" cy="1623317"/>
          </a:xfrm>
          <a:prstGeom prst="rect">
            <a:avLst/>
          </a:prstGeom>
        </p:spPr>
      </p:pic>
    </p:spTree>
    <p:extLst>
      <p:ext uri="{BB962C8B-B14F-4D97-AF65-F5344CB8AC3E}">
        <p14:creationId xmlns:p14="http://schemas.microsoft.com/office/powerpoint/2010/main" val="41425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3"/>
          <p:cNvSpPr txBox="1">
            <a:spLocks noGrp="1"/>
          </p:cNvSpPr>
          <p:nvPr>
            <p:ph type="title"/>
          </p:nvPr>
        </p:nvSpPr>
        <p:spPr>
          <a:xfrm>
            <a:off x="581025" y="17463"/>
            <a:ext cx="11308484" cy="9159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Spatial Regression</a:t>
            </a:r>
            <a:endParaRPr/>
          </a:p>
        </p:txBody>
      </p:sp>
      <p:sp>
        <p:nvSpPr>
          <p:cNvPr id="165" name="Google Shape;165;p13"/>
          <p:cNvSpPr txBox="1">
            <a:spLocks noGrp="1"/>
          </p:cNvSpPr>
          <p:nvPr>
            <p:ph type="body" idx="1"/>
          </p:nvPr>
        </p:nvSpPr>
        <p:spPr>
          <a:xfrm>
            <a:off x="647700" y="714374"/>
            <a:ext cx="11241809" cy="6002111"/>
          </a:xfrm>
          <a:prstGeom prst="rect">
            <a:avLst/>
          </a:prstGeom>
          <a:blipFill rotWithShape="1">
            <a:blip r:embed="rId3">
              <a:alphaModFix/>
            </a:blip>
            <a:stretch>
              <a:fillRect l="-703" t="-710" r="-1028"/>
            </a:stretch>
          </a:blip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800"/>
              <a:buChar char="•"/>
            </a:pPr>
            <a:r>
              <a:rPr lang="en-US"/>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              Modeling Risk Ratios</a:t>
            </a:r>
            <a:endParaRPr/>
          </a:p>
        </p:txBody>
      </p:sp>
      <p:sp>
        <p:nvSpPr>
          <p:cNvPr id="171" name="Google Shape;171;p14"/>
          <p:cNvSpPr txBox="1">
            <a:spLocks noGrp="1"/>
          </p:cNvSpPr>
          <p:nvPr>
            <p:ph type="body" idx="1"/>
          </p:nvPr>
        </p:nvSpPr>
        <p:spPr>
          <a:xfrm>
            <a:off x="838200" y="1552575"/>
            <a:ext cx="11051309" cy="4753697"/>
          </a:xfrm>
          <a:prstGeom prst="rect">
            <a:avLst/>
          </a:prstGeom>
          <a:blipFill rotWithShape="1">
            <a:blip r:embed="rId3">
              <a:alphaModFix/>
            </a:blip>
            <a:stretch>
              <a:fillRect l="-992" t="-1411" r="-495" b="-898"/>
            </a:stretch>
          </a:blip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800"/>
              <a:buChar char="•"/>
            </a:pPr>
            <a:r>
              <a:rPr lang="en-US"/>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15"/>
          <p:cNvSpPr txBox="1">
            <a:spLocks noGrp="1"/>
          </p:cNvSpPr>
          <p:nvPr>
            <p:ph type="title"/>
          </p:nvPr>
        </p:nvSpPr>
        <p:spPr>
          <a:xfrm>
            <a:off x="99776" y="100530"/>
            <a:ext cx="4054650" cy="124249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imes New Roman"/>
              <a:buNone/>
            </a:pPr>
            <a:r>
              <a:rPr lang="en-US" sz="3700" b="1">
                <a:latin typeface="Times New Roman"/>
                <a:ea typeface="Times New Roman"/>
                <a:cs typeface="Times New Roman"/>
                <a:sym typeface="Times New Roman"/>
              </a:rPr>
              <a:t> </a:t>
            </a:r>
            <a:r>
              <a:rPr lang="en-US" sz="3700" b="1">
                <a:solidFill>
                  <a:srgbClr val="FF0000"/>
                </a:solidFill>
                <a:latin typeface="Times New Roman"/>
                <a:ea typeface="Times New Roman"/>
                <a:cs typeface="Times New Roman"/>
                <a:sym typeface="Times New Roman"/>
              </a:rPr>
              <a:t>Spatial Correlation for Areal Data</a:t>
            </a:r>
            <a:endParaRPr/>
          </a:p>
        </p:txBody>
      </p:sp>
      <p:sp>
        <p:nvSpPr>
          <p:cNvPr id="177" name="Google Shape;177;p15"/>
          <p:cNvSpPr txBox="1">
            <a:spLocks noGrp="1"/>
          </p:cNvSpPr>
          <p:nvPr>
            <p:ph type="body" idx="1"/>
          </p:nvPr>
        </p:nvSpPr>
        <p:spPr>
          <a:xfrm>
            <a:off x="219076" y="1343026"/>
            <a:ext cx="3935350" cy="4880794"/>
          </a:xfrm>
          <a:prstGeom prst="rect">
            <a:avLst/>
          </a:prstGeom>
          <a:blipFill rotWithShape="1">
            <a:blip r:embed="rId3">
              <a:alphaModFix/>
            </a:blip>
            <a:stretch>
              <a:fillRect l="-1392" t="-1247" r="-154"/>
            </a:stretch>
          </a:blip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800"/>
              <a:buChar char="•"/>
            </a:pPr>
            <a:r>
              <a:rPr lang="en-US"/>
              <a:t> </a:t>
            </a:r>
            <a:endParaRPr/>
          </a:p>
        </p:txBody>
      </p:sp>
      <p:sp>
        <p:nvSpPr>
          <p:cNvPr id="178" name="Google Shape;178;p15"/>
          <p:cNvSpPr/>
          <p:nvPr/>
        </p:nvSpPr>
        <p:spPr>
          <a:xfrm>
            <a:off x="4639056" y="0"/>
            <a:ext cx="7552944" cy="6858000"/>
          </a:xfrm>
          <a:prstGeom prst="rect">
            <a:avLst/>
          </a:prstGeom>
          <a:solidFill>
            <a:srgbClr val="C8CA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 name="Google Shape;179;p15"/>
          <p:cNvSpPr/>
          <p:nvPr/>
        </p:nvSpPr>
        <p:spPr>
          <a:xfrm>
            <a:off x="5123688" y="557784"/>
            <a:ext cx="6584098" cy="5739187"/>
          </a:xfrm>
          <a:prstGeom prst="roundRect">
            <a:avLst>
              <a:gd name="adj" fmla="val 0"/>
            </a:avLst>
          </a:prstGeom>
          <a:solidFill>
            <a:srgbClr val="FFFFFF"/>
          </a:solidFill>
          <a:ln w="9525" cap="flat" cmpd="sng">
            <a:solidFill>
              <a:srgbClr val="C8CACA"/>
            </a:solidFill>
            <a:prstDash val="solid"/>
            <a:miter lim="800000"/>
            <a:headEnd type="none" w="sm" len="sm"/>
            <a:tailEnd type="none" w="sm" len="sm"/>
          </a:ln>
          <a:effectLst>
            <a:outerShdw blurRad="57150" dist="19050" dir="5400000" algn="t"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0" name="Google Shape;180;p15" descr="https://kulinskimemorials.com/wp-content/uploads/2019/02/outline-map-of-pennsylvania-8.gif"/>
          <p:cNvPicPr preferRelativeResize="0"/>
          <p:nvPr/>
        </p:nvPicPr>
        <p:blipFill rotWithShape="1">
          <a:blip r:embed="rId4">
            <a:alphaModFix/>
          </a:blip>
          <a:srcRect/>
          <a:stretch/>
        </p:blipFill>
        <p:spPr>
          <a:xfrm>
            <a:off x="5933788" y="1900237"/>
            <a:ext cx="4572000" cy="2647950"/>
          </a:xfrm>
          <a:prstGeom prst="rect">
            <a:avLst/>
          </a:prstGeom>
          <a:noFill/>
          <a:ln>
            <a:noFill/>
          </a:ln>
        </p:spPr>
      </p:pic>
      <p:sp>
        <p:nvSpPr>
          <p:cNvPr id="181" name="Google Shape;181;p15"/>
          <p:cNvSpPr/>
          <p:nvPr/>
        </p:nvSpPr>
        <p:spPr>
          <a:xfrm>
            <a:off x="7275624" y="2549842"/>
            <a:ext cx="205360" cy="291650"/>
          </a:xfrm>
          <a:prstGeom prst="star5">
            <a:avLst>
              <a:gd name="adj" fmla="val 19098"/>
              <a:gd name="hf" fmla="val 105146"/>
              <a:gd name="vf" fmla="val 11055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2" name="Google Shape;182;p15"/>
          <p:cNvSpPr/>
          <p:nvPr/>
        </p:nvSpPr>
        <p:spPr>
          <a:xfrm>
            <a:off x="7420547" y="3007803"/>
            <a:ext cx="314325" cy="276225"/>
          </a:xfrm>
          <a:prstGeom prst="star5">
            <a:avLst>
              <a:gd name="adj" fmla="val 19098"/>
              <a:gd name="hf" fmla="val 105146"/>
              <a:gd name="vf" fmla="val 110557"/>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3" name="Google Shape;183;p15"/>
          <p:cNvSpPr/>
          <p:nvPr/>
        </p:nvSpPr>
        <p:spPr>
          <a:xfrm>
            <a:off x="7577710" y="3471861"/>
            <a:ext cx="241900" cy="187833"/>
          </a:xfrm>
          <a:prstGeom prst="star5">
            <a:avLst>
              <a:gd name="adj" fmla="val 19098"/>
              <a:gd name="hf" fmla="val 105146"/>
              <a:gd name="vf" fmla="val 11055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4" name="Google Shape;184;p15"/>
          <p:cNvSpPr/>
          <p:nvPr/>
        </p:nvSpPr>
        <p:spPr>
          <a:xfrm>
            <a:off x="6951257" y="3398898"/>
            <a:ext cx="284476" cy="187833"/>
          </a:xfrm>
          <a:prstGeom prst="star5">
            <a:avLst>
              <a:gd name="adj" fmla="val 19098"/>
              <a:gd name="hf" fmla="val 105146"/>
              <a:gd name="vf" fmla="val 11055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 name="Google Shape;185;p15"/>
          <p:cNvSpPr/>
          <p:nvPr/>
        </p:nvSpPr>
        <p:spPr>
          <a:xfrm>
            <a:off x="6965480" y="2937126"/>
            <a:ext cx="284476" cy="216217"/>
          </a:xfrm>
          <a:prstGeom prst="star5">
            <a:avLst>
              <a:gd name="adj" fmla="val 19098"/>
              <a:gd name="hf" fmla="val 105146"/>
              <a:gd name="vf" fmla="val 11055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 name="Google Shape;186;p15"/>
          <p:cNvSpPr/>
          <p:nvPr/>
        </p:nvSpPr>
        <p:spPr>
          <a:xfrm>
            <a:off x="7905463" y="3032183"/>
            <a:ext cx="264805" cy="251845"/>
          </a:xfrm>
          <a:prstGeom prst="star5">
            <a:avLst>
              <a:gd name="adj" fmla="val 19098"/>
              <a:gd name="hf" fmla="val 105146"/>
              <a:gd name="vf" fmla="val 11055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 name="Google Shape;187;p15"/>
          <p:cNvSpPr/>
          <p:nvPr/>
        </p:nvSpPr>
        <p:spPr>
          <a:xfrm>
            <a:off x="7672960" y="2601376"/>
            <a:ext cx="161353" cy="151349"/>
          </a:xfrm>
          <a:prstGeom prst="star5">
            <a:avLst>
              <a:gd name="adj" fmla="val 19098"/>
              <a:gd name="hf" fmla="val 105146"/>
              <a:gd name="vf" fmla="val 11055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 name="Google Shape;188;p15"/>
          <p:cNvSpPr/>
          <p:nvPr/>
        </p:nvSpPr>
        <p:spPr>
          <a:xfrm>
            <a:off x="7235733" y="3586731"/>
            <a:ext cx="299400" cy="216217"/>
          </a:xfrm>
          <a:prstGeom prst="star5">
            <a:avLst>
              <a:gd name="adj" fmla="val 19098"/>
              <a:gd name="hf" fmla="val 105146"/>
              <a:gd name="vf" fmla="val 11055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 name="Google Shape;189;p15"/>
          <p:cNvSpPr/>
          <p:nvPr/>
        </p:nvSpPr>
        <p:spPr>
          <a:xfrm>
            <a:off x="8037865" y="2728435"/>
            <a:ext cx="205360" cy="291650"/>
          </a:xfrm>
          <a:prstGeom prst="star5">
            <a:avLst>
              <a:gd name="adj" fmla="val 19098"/>
              <a:gd name="hf" fmla="val 105146"/>
              <a:gd name="vf" fmla="val 110557"/>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6"/>
          <p:cNvSpPr txBox="1">
            <a:spLocks noGrp="1"/>
          </p:cNvSpPr>
          <p:nvPr>
            <p:ph type="title"/>
          </p:nvPr>
        </p:nvSpPr>
        <p:spPr>
          <a:xfrm>
            <a:off x="70485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FF0000"/>
              </a:buClr>
              <a:buSzPct val="100000"/>
              <a:buFont typeface="Times New Roman"/>
              <a:buNone/>
            </a:pPr>
            <a:r>
              <a:rPr lang="en-US" b="1">
                <a:solidFill>
                  <a:srgbClr val="FF0000"/>
                </a:solidFill>
                <a:latin typeface="Times New Roman"/>
                <a:ea typeface="Times New Roman"/>
                <a:cs typeface="Times New Roman"/>
                <a:sym typeface="Times New Roman"/>
              </a:rPr>
              <a:t>         Expected Counts and Standardized Ratios</a:t>
            </a:r>
            <a:br>
              <a:rPr lang="en-US" b="1">
                <a:solidFill>
                  <a:srgbClr val="FF0000"/>
                </a:solidFill>
                <a:latin typeface="Calibri"/>
                <a:ea typeface="Calibri"/>
                <a:cs typeface="Calibri"/>
                <a:sym typeface="Calibri"/>
              </a:rPr>
            </a:br>
            <a:endParaRPr b="1">
              <a:solidFill>
                <a:srgbClr val="FF0000"/>
              </a:solidFill>
              <a:latin typeface="Times New Roman"/>
              <a:ea typeface="Times New Roman"/>
              <a:cs typeface="Times New Roman"/>
              <a:sym typeface="Times New Roman"/>
            </a:endParaRPr>
          </a:p>
        </p:txBody>
      </p:sp>
      <p:sp>
        <p:nvSpPr>
          <p:cNvPr id="195" name="Google Shape;195;p16"/>
          <p:cNvSpPr txBox="1">
            <a:spLocks noGrp="1"/>
          </p:cNvSpPr>
          <p:nvPr>
            <p:ph type="body" idx="1"/>
          </p:nvPr>
        </p:nvSpPr>
        <p:spPr>
          <a:xfrm>
            <a:off x="704850" y="1352550"/>
            <a:ext cx="11184659" cy="4953722"/>
          </a:xfrm>
          <a:prstGeom prst="rect">
            <a:avLst/>
          </a:prstGeom>
          <a:blipFill rotWithShape="1">
            <a:blip r:embed="rId3">
              <a:alphaModFix/>
            </a:blip>
            <a:stretch>
              <a:fillRect l="-979" t="-2832" r="-1471" b="-1106"/>
            </a:stretch>
          </a:blip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800"/>
              <a:buChar char="•"/>
            </a:pPr>
            <a:r>
              <a:rPr lang="en-US"/>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Times New Roman"/>
              <a:buNone/>
            </a:pPr>
            <a:r>
              <a:rPr lang="en-US" b="1" dirty="0">
                <a:solidFill>
                  <a:srgbClr val="FF0000"/>
                </a:solidFill>
                <a:latin typeface="Times New Roman"/>
                <a:ea typeface="Times New Roman"/>
                <a:cs typeface="Times New Roman"/>
                <a:sym typeface="Times New Roman"/>
              </a:rPr>
              <a:t>Incidence Risk Ratios and Effects of Covariates</a:t>
            </a:r>
            <a:endParaRPr dirty="0"/>
          </a:p>
        </p:txBody>
      </p:sp>
      <p:sp>
        <p:nvSpPr>
          <p:cNvPr id="201" name="Google Shape;201;p17"/>
          <p:cNvSpPr txBox="1">
            <a:spLocks noGrp="1"/>
          </p:cNvSpPr>
          <p:nvPr>
            <p:ph type="body" idx="1"/>
          </p:nvPr>
        </p:nvSpPr>
        <p:spPr>
          <a:xfrm>
            <a:off x="1373909" y="1954934"/>
            <a:ext cx="10515600" cy="4351338"/>
          </a:xfrm>
          <a:prstGeom prst="rect">
            <a:avLst/>
          </a:prstGeom>
          <a:blipFill rotWithShape="1">
            <a:blip r:embed="rId3">
              <a:alphaModFix/>
            </a:blip>
            <a:stretch>
              <a:fillRect/>
            </a:stretch>
          </a:blip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800"/>
              <a:buChar char="•"/>
            </a:pPr>
            <a:r>
              <a:rPr lang="en-US"/>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Interpretation of IRR: 95% Credible Intervals</a:t>
            </a:r>
            <a:endParaRPr/>
          </a:p>
        </p:txBody>
      </p:sp>
      <p:sp>
        <p:nvSpPr>
          <p:cNvPr id="207" name="Google Shape;207;p18"/>
          <p:cNvSpPr txBox="1">
            <a:spLocks noGrp="1"/>
          </p:cNvSpPr>
          <p:nvPr>
            <p:ph type="body" idx="1"/>
          </p:nvPr>
        </p:nvSpPr>
        <p:spPr>
          <a:xfrm>
            <a:off x="1373909" y="1954934"/>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en-US"/>
              <a:t>If we fit models in Bayesian paradigm imposing prior distributions on unknown parameters, we can obtain 95% Credible Intervals for IRR</a:t>
            </a:r>
            <a:endParaRPr/>
          </a:p>
          <a:p>
            <a:pPr marL="228600" lvl="0" indent="-228600" algn="l" rtl="0">
              <a:lnSpc>
                <a:spcPct val="90000"/>
              </a:lnSpc>
              <a:spcBef>
                <a:spcPts val="1000"/>
              </a:spcBef>
              <a:spcAft>
                <a:spcPts val="0"/>
              </a:spcAft>
              <a:buClr>
                <a:schemeClr val="dk1"/>
              </a:buClr>
              <a:buSzPct val="100000"/>
              <a:buChar char="•"/>
            </a:pPr>
            <a:r>
              <a:rPr lang="en-US"/>
              <a:t>We will avoid the word “significant”</a:t>
            </a:r>
            <a:endParaRPr/>
          </a:p>
          <a:p>
            <a:pPr marL="228600" lvl="0" indent="-228600" algn="l" rtl="0">
              <a:lnSpc>
                <a:spcPct val="90000"/>
              </a:lnSpc>
              <a:spcBef>
                <a:spcPts val="1000"/>
              </a:spcBef>
              <a:spcAft>
                <a:spcPts val="0"/>
              </a:spcAft>
              <a:buClr>
                <a:schemeClr val="dk1"/>
              </a:buClr>
              <a:buSzPct val="100000"/>
              <a:buChar char="•"/>
            </a:pPr>
            <a:r>
              <a:rPr lang="en-US"/>
              <a:t>Bayesian analogue of p-value can be computed using the posterior distribution of IRR: P(IRR </a:t>
            </a:r>
            <a:r>
              <a:rPr lang="en-US">
                <a:latin typeface="Cambria Math"/>
                <a:ea typeface="Cambria Math"/>
                <a:cs typeface="Cambria Math"/>
                <a:sym typeface="Cambria Math"/>
              </a:rPr>
              <a:t>∈</a:t>
            </a:r>
            <a:r>
              <a:rPr lang="en-US"/>
              <a:t> [- ε, ε]), for some predefined value of ε</a:t>
            </a:r>
            <a:endParaRPr/>
          </a:p>
          <a:p>
            <a:pPr marL="228600" lvl="0" indent="-228600" algn="l" rtl="0">
              <a:lnSpc>
                <a:spcPct val="90000"/>
              </a:lnSpc>
              <a:spcBef>
                <a:spcPts val="1000"/>
              </a:spcBef>
              <a:spcAft>
                <a:spcPts val="0"/>
              </a:spcAft>
              <a:buClr>
                <a:schemeClr val="dk1"/>
              </a:buClr>
              <a:buSzPct val="100000"/>
              <a:buChar char="•"/>
            </a:pPr>
            <a:r>
              <a:rPr lang="en-US"/>
              <a:t>Alternatively, one can examine the inclusion of zero in the 95% Credible Intervals to assess influence of a particular covariate</a:t>
            </a:r>
            <a:endParaRPr/>
          </a:p>
          <a:p>
            <a:pPr marL="228600" lvl="0" indent="-228600" algn="l" rtl="0">
              <a:lnSpc>
                <a:spcPct val="90000"/>
              </a:lnSpc>
              <a:spcBef>
                <a:spcPts val="1000"/>
              </a:spcBef>
              <a:spcAft>
                <a:spcPts val="0"/>
              </a:spcAft>
              <a:buClr>
                <a:schemeClr val="dk1"/>
              </a:buClr>
              <a:buSzPct val="100000"/>
              <a:buChar char="•"/>
            </a:pPr>
            <a:r>
              <a:rPr lang="en-US"/>
              <a:t>Interpretation of IRR: The rate of a particular group is IRR times more than the overall rate compared to the baseline group</a:t>
            </a:r>
            <a:endParaRPr/>
          </a:p>
          <a:p>
            <a:pPr marL="228600" lvl="0" indent="-228600" algn="l" rtl="0">
              <a:lnSpc>
                <a:spcPct val="90000"/>
              </a:lnSpc>
              <a:spcBef>
                <a:spcPts val="1000"/>
              </a:spcBef>
              <a:spcAft>
                <a:spcPts val="0"/>
              </a:spcAft>
              <a:buClr>
                <a:schemeClr val="dk1"/>
              </a:buClr>
              <a:buSzPct val="100000"/>
              <a:buChar char="•"/>
            </a:pPr>
            <a:r>
              <a:rPr lang="en-US"/>
              <a:t>or: The rate of a particular group increased by IRR times the overall rate for one unit increase in the continuous covariate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Exceedance Probability</a:t>
            </a:r>
            <a:endParaRPr/>
          </a:p>
        </p:txBody>
      </p:sp>
      <p:sp>
        <p:nvSpPr>
          <p:cNvPr id="213" name="Google Shape;213;p20"/>
          <p:cNvSpPr txBox="1">
            <a:spLocks noGrp="1"/>
          </p:cNvSpPr>
          <p:nvPr>
            <p:ph type="body" idx="1"/>
          </p:nvPr>
        </p:nvSpPr>
        <p:spPr>
          <a:xfrm>
            <a:off x="1373909" y="1954934"/>
            <a:ext cx="10515600" cy="4351338"/>
          </a:xfrm>
          <a:prstGeom prst="rect">
            <a:avLst/>
          </a:prstGeom>
          <a:blipFill rotWithShape="1">
            <a:blip r:embed="rId3">
              <a:alphaModFix/>
            </a:blip>
            <a:stretch>
              <a:fillRect l="-1042" t="-2382"/>
            </a:stretch>
          </a:blip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800"/>
              <a:buChar char="•"/>
            </a:pPr>
            <a:r>
              <a:rPr lang="en-US"/>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              Outline of the Workshop</a:t>
            </a:r>
            <a:endParaRPr/>
          </a:p>
        </p:txBody>
      </p:sp>
      <p:sp>
        <p:nvSpPr>
          <p:cNvPr id="95" name="Google Shape;95;p2"/>
          <p:cNvSpPr txBox="1">
            <a:spLocks noGrp="1"/>
          </p:cNvSpPr>
          <p:nvPr>
            <p:ph type="body" idx="1"/>
          </p:nvPr>
        </p:nvSpPr>
        <p:spPr>
          <a:xfrm>
            <a:off x="1373909" y="1954934"/>
            <a:ext cx="10515600" cy="4351338"/>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b="1" dirty="0"/>
              <a:t>Basics of Epidemiological  Measures and General Introduction to Count and Rate Regressions for Spatial Data </a:t>
            </a:r>
            <a:endParaRPr dirty="0"/>
          </a:p>
          <a:p>
            <a:pPr marL="514350" lvl="0" indent="-514350" algn="l" rtl="0">
              <a:lnSpc>
                <a:spcPct val="90000"/>
              </a:lnSpc>
              <a:spcBef>
                <a:spcPts val="1000"/>
              </a:spcBef>
              <a:spcAft>
                <a:spcPts val="0"/>
              </a:spcAft>
              <a:buClr>
                <a:schemeClr val="dk1"/>
              </a:buClr>
              <a:buSzPts val="2800"/>
              <a:buFont typeface="Calibri"/>
              <a:buAutoNum type="arabicPeriod"/>
            </a:pPr>
            <a:r>
              <a:rPr lang="en-US" b="1" dirty="0"/>
              <a:t>Running Count and Rate Regressions in R/RStudio: Interpretations of Results – Two Breakout Room Sessions</a:t>
            </a:r>
            <a:endParaRPr dirty="0"/>
          </a:p>
          <a:p>
            <a:pPr marL="514350" lvl="0" indent="-514350" algn="l" rtl="0">
              <a:lnSpc>
                <a:spcPct val="90000"/>
              </a:lnSpc>
              <a:spcBef>
                <a:spcPts val="1000"/>
              </a:spcBef>
              <a:spcAft>
                <a:spcPts val="0"/>
              </a:spcAft>
              <a:buClr>
                <a:schemeClr val="dk1"/>
              </a:buClr>
              <a:buSzPts val="2800"/>
              <a:buFont typeface="Calibri"/>
              <a:buAutoNum type="arabicPeriod"/>
            </a:pPr>
            <a:r>
              <a:rPr lang="en-US" b="1" dirty="0"/>
              <a:t>Count/Rate Regressions for spatiotemporal data </a:t>
            </a:r>
            <a:endParaRPr dirty="0"/>
          </a:p>
          <a:p>
            <a:pPr marL="514350" lvl="0" indent="-514350" algn="l" rtl="0">
              <a:lnSpc>
                <a:spcPct val="90000"/>
              </a:lnSpc>
              <a:spcBef>
                <a:spcPts val="1000"/>
              </a:spcBef>
              <a:spcAft>
                <a:spcPts val="0"/>
              </a:spcAft>
              <a:buClr>
                <a:schemeClr val="dk1"/>
              </a:buClr>
              <a:buSzPts val="2800"/>
              <a:buFont typeface="Calibri"/>
              <a:buAutoNum type="arabicPeriod"/>
            </a:pPr>
            <a:r>
              <a:rPr lang="en-US" b="1" dirty="0"/>
              <a:t>Concluding Remark and other extensions </a:t>
            </a:r>
            <a:endParaRPr dirty="0"/>
          </a:p>
          <a:p>
            <a:pPr marL="0" lvl="0" indent="0" algn="l" rtl="0">
              <a:lnSpc>
                <a:spcPct val="90000"/>
              </a:lnSpc>
              <a:spcBef>
                <a:spcPts val="1000"/>
              </a:spcBef>
              <a:spcAft>
                <a:spcPts val="0"/>
              </a:spcAft>
              <a:buClr>
                <a:schemeClr val="dk1"/>
              </a:buClr>
              <a:buSzPts val="2800"/>
              <a:buNone/>
            </a:pPr>
            <a:endParaRPr b="1"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27d57b2863b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solidFill>
                  <a:srgbClr val="FF0000"/>
                </a:solidFill>
                <a:latin typeface="Times New Roman" panose="02020603050405020304" pitchFamily="18" charset="0"/>
                <a:cs typeface="Times New Roman" panose="02020603050405020304" pitchFamily="18" charset="0"/>
              </a:rPr>
              <a:t>IRR Table Spatial Regression</a:t>
            </a:r>
            <a:endParaRPr b="1" dirty="0">
              <a:solidFill>
                <a:srgbClr val="FF0000"/>
              </a:solidFill>
              <a:latin typeface="Times New Roman" panose="02020603050405020304" pitchFamily="18" charset="0"/>
              <a:cs typeface="Times New Roman" panose="02020603050405020304" pitchFamily="18" charset="0"/>
            </a:endParaRPr>
          </a:p>
        </p:txBody>
      </p:sp>
      <p:sp>
        <p:nvSpPr>
          <p:cNvPr id="220" name="Google Shape;220;g27d57b2863b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92500" lnSpcReduction="20000"/>
          </a:bodyPr>
          <a:lstStyle/>
          <a:p>
            <a:pPr marL="0" lvl="0" indent="0" algn="l" rtl="0">
              <a:spcBef>
                <a:spcPts val="1000"/>
              </a:spcBef>
              <a:spcAft>
                <a:spcPts val="0"/>
              </a:spcAft>
              <a:buNone/>
            </a:pPr>
            <a:endParaRPr lang="en-US" dirty="0"/>
          </a:p>
          <a:p>
            <a:pPr marL="0" lvl="0" indent="0" algn="l" rtl="0">
              <a:spcBef>
                <a:spcPts val="1000"/>
              </a:spcBef>
              <a:spcAft>
                <a:spcPts val="0"/>
              </a:spcAft>
              <a:buNone/>
            </a:pPr>
            <a:endParaRPr lang="en-US" dirty="0"/>
          </a:p>
          <a:p>
            <a:pPr marL="0" lvl="0" indent="0" algn="l" rtl="0">
              <a:spcBef>
                <a:spcPts val="1000"/>
              </a:spcBef>
              <a:spcAft>
                <a:spcPts val="0"/>
              </a:spcAft>
              <a:buNone/>
            </a:pPr>
            <a:endParaRPr lang="en-US" dirty="0"/>
          </a:p>
          <a:p>
            <a:pPr marL="0" lvl="0" indent="0" algn="l" rtl="0">
              <a:spcBef>
                <a:spcPts val="1000"/>
              </a:spcBef>
              <a:spcAft>
                <a:spcPts val="0"/>
              </a:spcAft>
              <a:buNone/>
            </a:pPr>
            <a:endParaRPr lang="en-US" dirty="0"/>
          </a:p>
          <a:p>
            <a:pPr marL="285750" indent="-285750">
              <a:buFont typeface="Arial" panose="020B0604020202020204" pitchFamily="34" charset="0"/>
              <a:buChar char="•"/>
            </a:pPr>
            <a:r>
              <a:rPr lang="en-US" dirty="0"/>
              <a:t>Influence is assessed by checking 95% </a:t>
            </a:r>
            <a:r>
              <a:rPr lang="en-US" dirty="0" err="1"/>
              <a:t>CrI</a:t>
            </a:r>
            <a:r>
              <a:rPr lang="en-US" dirty="0"/>
              <a:t> not including zero</a:t>
            </a:r>
          </a:p>
          <a:p>
            <a:pPr marL="285750" indent="-285750">
              <a:buFont typeface="Arial" panose="020B0604020202020204" pitchFamily="34" charset="0"/>
              <a:buChar char="•"/>
            </a:pPr>
            <a:r>
              <a:rPr lang="en-US" dirty="0"/>
              <a:t>The expected rate of West Nile Virus cases among humans is 2.66 (1.29, 5.44) times higher in Metropolitan areas compared to Micropolitan, Rural, and Small Towns, when adjusted for other variables.</a:t>
            </a:r>
          </a:p>
          <a:p>
            <a:pPr marL="285750" indent="-285750">
              <a:buFont typeface="Arial" panose="020B0604020202020204" pitchFamily="34" charset="0"/>
              <a:buChar char="•"/>
            </a:pPr>
            <a:r>
              <a:rPr lang="en-US" dirty="0"/>
              <a:t>For a one percent increase in the rate of less than high school education, the rate of West Nile Virus among humans increased by 1.12 (1.03, 1.22) times.</a:t>
            </a:r>
          </a:p>
          <a:p>
            <a:pPr marL="0" lvl="0" indent="0" algn="l" rtl="0">
              <a:spcBef>
                <a:spcPts val="1000"/>
              </a:spcBef>
              <a:spcAft>
                <a:spcPts val="0"/>
              </a:spcAft>
              <a:buNone/>
            </a:pPr>
            <a:endParaRPr dirty="0"/>
          </a:p>
        </p:txBody>
      </p:sp>
      <p:pic>
        <p:nvPicPr>
          <p:cNvPr id="2" name="Picture 1">
            <a:extLst>
              <a:ext uri="{FF2B5EF4-FFF2-40B4-BE49-F238E27FC236}">
                <a16:creationId xmlns:a16="http://schemas.microsoft.com/office/drawing/2014/main" id="{F05EE93C-9469-47CA-8887-9B88D4973EA1}"/>
              </a:ext>
            </a:extLst>
          </p:cNvPr>
          <p:cNvPicPr>
            <a:picLocks noChangeAspect="1"/>
          </p:cNvPicPr>
          <p:nvPr/>
        </p:nvPicPr>
        <p:blipFill>
          <a:blip r:embed="rId3"/>
          <a:stretch>
            <a:fillRect/>
          </a:stretch>
        </p:blipFill>
        <p:spPr>
          <a:xfrm>
            <a:off x="1327323" y="1825625"/>
            <a:ext cx="6003288" cy="16713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Interpretation of Exceedance Probability</a:t>
            </a:r>
            <a:endParaRPr/>
          </a:p>
        </p:txBody>
      </p:sp>
      <p:sp>
        <p:nvSpPr>
          <p:cNvPr id="2" name="AutoShape 2" descr="http://127.0.0.1:42749/chunk_output/9D9508647e83c0cc/3BE5D288/cjjnp11wokce7/000011.png">
            <a:extLst>
              <a:ext uri="{FF2B5EF4-FFF2-40B4-BE49-F238E27FC236}">
                <a16:creationId xmlns:a16="http://schemas.microsoft.com/office/drawing/2014/main" id="{E229C292-375A-44AA-91AF-79F4BB2A3A6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A2471E55-788D-462A-B6B0-6358AC852117}"/>
              </a:ext>
            </a:extLst>
          </p:cNvPr>
          <p:cNvPicPr>
            <a:picLocks noChangeAspect="1"/>
          </p:cNvPicPr>
          <p:nvPr/>
        </p:nvPicPr>
        <p:blipFill>
          <a:blip r:embed="rId3"/>
          <a:stretch>
            <a:fillRect/>
          </a:stretch>
        </p:blipFill>
        <p:spPr>
          <a:xfrm>
            <a:off x="1095379" y="1401138"/>
            <a:ext cx="8928675" cy="53035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27d57b2863b_0_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dirty="0">
                <a:solidFill>
                  <a:srgbClr val="FF0000"/>
                </a:solidFill>
                <a:latin typeface="Times New Roman" panose="02020603050405020304" pitchFamily="18" charset="0"/>
                <a:cs typeface="Times New Roman" panose="02020603050405020304" pitchFamily="18" charset="0"/>
              </a:rPr>
              <a:t>Assessing the need for spatial estimator</a:t>
            </a:r>
            <a:endParaRPr dirty="0"/>
          </a:p>
        </p:txBody>
      </p:sp>
      <p:sp>
        <p:nvSpPr>
          <p:cNvPr id="233" name="Google Shape;233;g27d57b2863b_0_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AutoNum type="arabicPeriod"/>
            </a:pPr>
            <a:r>
              <a:rPr lang="en-US" dirty="0"/>
              <a:t>Akaike Information Criteria: Lower is better</a:t>
            </a:r>
            <a:endParaRPr dirty="0"/>
          </a:p>
          <a:p>
            <a:pPr marL="457200" lvl="0" indent="-342900" algn="l" rtl="0">
              <a:spcBef>
                <a:spcPts val="0"/>
              </a:spcBef>
              <a:spcAft>
                <a:spcPts val="0"/>
              </a:spcAft>
              <a:buSzPts val="1800"/>
              <a:buAutoNum type="arabicPeriod"/>
            </a:pPr>
            <a:r>
              <a:rPr lang="en-US" dirty="0"/>
              <a:t>Bayesian Information Criteria: Lower is better</a:t>
            </a:r>
            <a:endParaRPr dirty="0"/>
          </a:p>
          <a:p>
            <a:pPr marL="457200" lvl="0" indent="-342900" algn="l" rtl="0">
              <a:spcBef>
                <a:spcPts val="0"/>
              </a:spcBef>
              <a:spcAft>
                <a:spcPts val="0"/>
              </a:spcAft>
              <a:buSzPts val="1800"/>
              <a:buAutoNum type="arabicPeriod"/>
            </a:pPr>
            <a:r>
              <a:rPr lang="en-US" dirty="0"/>
              <a:t>Deviance Information Criteria: Lower is better</a:t>
            </a:r>
            <a:endParaRPr dirty="0"/>
          </a:p>
          <a:p>
            <a:pPr marL="457200" lvl="0" indent="-342900" algn="l" rtl="0">
              <a:spcBef>
                <a:spcPts val="0"/>
              </a:spcBef>
              <a:spcAft>
                <a:spcPts val="0"/>
              </a:spcAft>
              <a:buSzPts val="1800"/>
              <a:buAutoNum type="arabicPeriod"/>
            </a:pPr>
            <a:r>
              <a:rPr lang="en-US" dirty="0"/>
              <a:t>Moran’s I: </a:t>
            </a:r>
            <a:endParaRPr dirty="0"/>
          </a:p>
          <a:p>
            <a:pPr marL="914400" lvl="1" indent="-342900" algn="l" rtl="0">
              <a:spcBef>
                <a:spcPts val="0"/>
              </a:spcBef>
              <a:spcAft>
                <a:spcPts val="0"/>
              </a:spcAft>
              <a:buSzPts val="1800"/>
              <a:buAutoNum type="alphaLcPeriod"/>
            </a:pPr>
            <a:r>
              <a:rPr lang="en-US" dirty="0"/>
              <a:t>Ranges from -1 to +1</a:t>
            </a:r>
            <a:endParaRPr dirty="0"/>
          </a:p>
          <a:p>
            <a:pPr marL="914400" lvl="1" indent="-342900" algn="l" rtl="0">
              <a:spcBef>
                <a:spcPts val="0"/>
              </a:spcBef>
              <a:spcAft>
                <a:spcPts val="0"/>
              </a:spcAft>
              <a:buSzPts val="1800"/>
              <a:buAutoNum type="alphaLcPeriod"/>
            </a:pPr>
            <a:r>
              <a:rPr lang="en-US" dirty="0"/>
              <a:t>0 = no spatial autocorrelation, -1 / +1: negative/positive autocorrelation</a:t>
            </a:r>
            <a:endParaRPr dirty="0"/>
          </a:p>
          <a:p>
            <a:pPr marL="914400" lvl="1" indent="-342900" algn="l" rtl="0">
              <a:spcBef>
                <a:spcPts val="0"/>
              </a:spcBef>
              <a:spcAft>
                <a:spcPts val="0"/>
              </a:spcAft>
              <a:buSzPts val="1800"/>
              <a:buAutoNum type="alphaLcPeriod"/>
            </a:pPr>
            <a:r>
              <a:rPr lang="en-US" dirty="0"/>
              <a:t>assessed using the residuals of the model</a:t>
            </a:r>
            <a:endParaRPr dirty="0"/>
          </a:p>
          <a:p>
            <a:pPr marL="914400" lvl="1" indent="-342900" algn="l" rtl="0">
              <a:spcBef>
                <a:spcPts val="0"/>
              </a:spcBef>
              <a:spcAft>
                <a:spcPts val="0"/>
              </a:spcAft>
              <a:buSzPts val="1800"/>
              <a:buAutoNum type="alphaLcPeriod"/>
            </a:pPr>
            <a:r>
              <a:rPr lang="en-US" dirty="0"/>
              <a:t>neighborhood matrix needed for its computation</a:t>
            </a:r>
            <a:endParaRPr dirty="0"/>
          </a:p>
          <a:p>
            <a:pPr marL="914400" lvl="1" indent="-342900" algn="l" rtl="0">
              <a:spcBef>
                <a:spcPts val="0"/>
              </a:spcBef>
              <a:spcAft>
                <a:spcPts val="0"/>
              </a:spcAft>
              <a:buSzPts val="1800"/>
              <a:buAutoNum type="alphaLcPeriod"/>
            </a:pPr>
            <a:r>
              <a:rPr lang="en-US" dirty="0"/>
              <a:t>assess the absolute value of Moran’s I (values of 0.2 and higher is decent) and the p-value (p&lt;0.05 is significant) in making a decision </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Spatial Analysis using R-INLA</a:t>
            </a:r>
            <a:endParaRPr/>
          </a:p>
        </p:txBody>
      </p:sp>
      <p:sp>
        <p:nvSpPr>
          <p:cNvPr id="239" name="Google Shape;239;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b="1"/>
              <a:t>Dr. Oluwaseun Adeyemi’s R Tutorial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27d57b2863b_0_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solidFill>
                  <a:srgbClr val="FF0000"/>
                </a:solidFill>
                <a:latin typeface="Times New Roman" panose="02020603050405020304" pitchFamily="18" charset="0"/>
                <a:cs typeface="Times New Roman" panose="02020603050405020304" pitchFamily="18" charset="0"/>
              </a:rPr>
              <a:t>Breakout Room - Session 2 (20 Minutes)</a:t>
            </a:r>
            <a:endParaRPr b="1" dirty="0">
              <a:solidFill>
                <a:srgbClr val="FF0000"/>
              </a:solidFill>
              <a:latin typeface="Times New Roman" panose="02020603050405020304" pitchFamily="18" charset="0"/>
              <a:cs typeface="Times New Roman" panose="02020603050405020304" pitchFamily="18" charset="0"/>
            </a:endParaRPr>
          </a:p>
        </p:txBody>
      </p:sp>
      <p:sp>
        <p:nvSpPr>
          <p:cNvPr id="246" name="Google Shape;246;g27d57b2863b_0_1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92500" lnSpcReduction="20000"/>
          </a:bodyPr>
          <a:lstStyle/>
          <a:p>
            <a:pPr marL="0" lvl="0" indent="0" algn="l" rtl="0">
              <a:spcBef>
                <a:spcPts val="1000"/>
              </a:spcBef>
              <a:spcAft>
                <a:spcPts val="0"/>
              </a:spcAft>
              <a:buNone/>
            </a:pPr>
            <a:r>
              <a:rPr lang="en-US" dirty="0"/>
              <a:t>Run the spatial regression on COVID-19 data using:</a:t>
            </a:r>
            <a:endParaRPr dirty="0"/>
          </a:p>
          <a:p>
            <a:pPr marL="228600" lvl="0" indent="-215265" algn="l" rtl="0">
              <a:spcBef>
                <a:spcPts val="0"/>
              </a:spcBef>
              <a:spcAft>
                <a:spcPts val="0"/>
              </a:spcAft>
              <a:buSzPct val="100000"/>
              <a:buChar char="•"/>
            </a:pPr>
            <a:r>
              <a:rPr lang="en-US" dirty="0"/>
              <a:t>Outcome: Deaths across 67 counties over t = 10 months, Jan 2020 – October 2020, </a:t>
            </a:r>
            <a:r>
              <a:rPr lang="en-US" dirty="0" err="1"/>
              <a:t>Total_Deaths</a:t>
            </a:r>
            <a:endParaRPr dirty="0"/>
          </a:p>
          <a:p>
            <a:pPr marL="228600" lvl="0" indent="-215265" algn="l" rtl="0">
              <a:spcBef>
                <a:spcPts val="1000"/>
              </a:spcBef>
              <a:spcAft>
                <a:spcPts val="0"/>
              </a:spcAft>
              <a:buSzPct val="100000"/>
              <a:buChar char="•"/>
            </a:pPr>
            <a:r>
              <a:rPr lang="en-US" dirty="0"/>
              <a:t>Independent Variables (2020 Estimated Rates)</a:t>
            </a:r>
            <a:endParaRPr dirty="0"/>
          </a:p>
          <a:p>
            <a:pPr marL="228600" lvl="0" indent="-215265">
              <a:buSzPct val="100000"/>
              <a:buFont typeface="Calibri"/>
              <a:buChar char="-"/>
            </a:pPr>
            <a:r>
              <a:rPr lang="en-US" dirty="0"/>
              <a:t>% of Black Population (</a:t>
            </a:r>
            <a:r>
              <a:rPr lang="en-US" dirty="0" err="1"/>
              <a:t>Black_Percent</a:t>
            </a:r>
            <a:r>
              <a:rPr lang="en-US" dirty="0"/>
              <a:t>, column AK)</a:t>
            </a:r>
            <a:endParaRPr dirty="0"/>
          </a:p>
          <a:p>
            <a:pPr marL="228600" lvl="0" indent="-215265">
              <a:buSzPct val="100000"/>
              <a:buFont typeface="Calibri"/>
              <a:buChar char="-"/>
            </a:pPr>
            <a:r>
              <a:rPr lang="en-US" dirty="0"/>
              <a:t>% of population above 65 years (years65, column AL)</a:t>
            </a:r>
            <a:endParaRPr dirty="0"/>
          </a:p>
          <a:p>
            <a:pPr marL="228600" lvl="0" indent="-215265" algn="l" rtl="0">
              <a:spcBef>
                <a:spcPts val="1000"/>
              </a:spcBef>
              <a:spcAft>
                <a:spcPts val="0"/>
              </a:spcAft>
              <a:buSzPct val="100000"/>
              <a:buFont typeface="Calibri"/>
              <a:buChar char="-"/>
            </a:pPr>
            <a:r>
              <a:rPr lang="en-US" dirty="0"/>
              <a:t>% in Poverty (Poverty, column AJ)</a:t>
            </a:r>
            <a:endParaRPr dirty="0"/>
          </a:p>
          <a:p>
            <a:pPr marL="228600" lvl="0" indent="-215265">
              <a:buSzPct val="100000"/>
              <a:buFont typeface="Calibri"/>
              <a:buChar char="-"/>
            </a:pPr>
            <a:r>
              <a:rPr lang="en-US" dirty="0"/>
              <a:t>% Having Some College or Associate Degree (</a:t>
            </a:r>
            <a:r>
              <a:rPr lang="en-US" dirty="0" err="1"/>
              <a:t>somecollegeassociate</a:t>
            </a:r>
            <a:r>
              <a:rPr lang="en-US" dirty="0"/>
              <a:t>, AN)</a:t>
            </a:r>
            <a:endParaRPr dirty="0"/>
          </a:p>
          <a:p>
            <a:pPr marL="228600" lvl="0" indent="-215265" algn="l" rtl="0">
              <a:spcBef>
                <a:spcPts val="1000"/>
              </a:spcBef>
              <a:spcAft>
                <a:spcPts val="0"/>
              </a:spcAft>
              <a:buSzPct val="100000"/>
              <a:buFont typeface="Calibri"/>
              <a:buChar char="-"/>
            </a:pPr>
            <a:r>
              <a:rPr lang="en-US" dirty="0"/>
              <a:t>% Obese (Obesity, column AQ)</a:t>
            </a:r>
            <a:endParaRPr dirty="0"/>
          </a:p>
          <a:p>
            <a:pPr marL="228600" lvl="0" indent="-215265" algn="l" rtl="0">
              <a:spcBef>
                <a:spcPts val="1000"/>
              </a:spcBef>
              <a:spcAft>
                <a:spcPts val="0"/>
              </a:spcAft>
              <a:buSzPct val="100000"/>
              <a:buFont typeface="Calibri"/>
              <a:buChar char="-"/>
            </a:pPr>
            <a:r>
              <a:rPr lang="en-US" dirty="0"/>
              <a:t>Metropolitan (Yes/No) (column AS)</a:t>
            </a:r>
            <a:endParaRPr dirty="0"/>
          </a:p>
          <a:p>
            <a:pPr marL="0" lvl="0" indent="0" algn="l" rtl="0">
              <a:spcBef>
                <a:spcPts val="1000"/>
              </a:spcBef>
              <a:spcAft>
                <a:spcPts val="0"/>
              </a:spcAft>
              <a:buNone/>
            </a:pPr>
            <a:r>
              <a:rPr lang="en-US" dirty="0"/>
              <a:t> </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Spatiotemporal Analysis using R-INLA</a:t>
            </a:r>
            <a:endParaRPr/>
          </a:p>
        </p:txBody>
      </p:sp>
      <p:sp>
        <p:nvSpPr>
          <p:cNvPr id="252" name="Google Shape;252;p25"/>
          <p:cNvSpPr txBox="1">
            <a:spLocks noGrp="1"/>
          </p:cNvSpPr>
          <p:nvPr>
            <p:ph type="body" idx="1"/>
          </p:nvPr>
        </p:nvSpPr>
        <p:spPr>
          <a:xfrm>
            <a:off x="838200" y="1825625"/>
            <a:ext cx="10515600" cy="4351338"/>
          </a:xfrm>
          <a:prstGeom prst="rect">
            <a:avLst/>
          </a:prstGeom>
          <a:blipFill rotWithShape="1">
            <a:blip r:embed="rId3">
              <a:alphaModFix/>
            </a:blip>
            <a:stretch>
              <a:fillRect l="-927" t="-2800" r="-694" b="-699"/>
            </a:stretch>
          </a:blip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800"/>
              <a:buChar char="•"/>
            </a:pPr>
            <a:r>
              <a:rPr lang="en-US"/>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Spatiotemporal Regression</a:t>
            </a:r>
            <a:endParaRPr/>
          </a:p>
        </p:txBody>
      </p:sp>
      <p:pic>
        <p:nvPicPr>
          <p:cNvPr id="258" name="Google Shape;258;p26"/>
          <p:cNvPicPr preferRelativeResize="0"/>
          <p:nvPr/>
        </p:nvPicPr>
        <p:blipFill>
          <a:blip r:embed="rId3">
            <a:alphaModFix/>
          </a:blip>
          <a:stretch>
            <a:fillRect/>
          </a:stretch>
        </p:blipFill>
        <p:spPr>
          <a:xfrm>
            <a:off x="838200" y="762000"/>
            <a:ext cx="9890500" cy="556340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Interpretation of IRR: 95% Credible Intervals: COVID-19 Example</a:t>
            </a:r>
            <a:endParaRPr/>
          </a:p>
        </p:txBody>
      </p:sp>
      <p:graphicFrame>
        <p:nvGraphicFramePr>
          <p:cNvPr id="264" name="Google Shape;264;p19"/>
          <p:cNvGraphicFramePr/>
          <p:nvPr/>
        </p:nvGraphicFramePr>
        <p:xfrm>
          <a:off x="3457575" y="1789037"/>
          <a:ext cx="5219700" cy="4703750"/>
        </p:xfrm>
        <a:graphic>
          <a:graphicData uri="http://schemas.openxmlformats.org/drawingml/2006/table">
            <a:tbl>
              <a:tblPr>
                <a:noFill/>
                <a:tableStyleId>{919040FD-0BD0-497F-8AB6-6B0BDADB26DC}</a:tableStyleId>
              </a:tblPr>
              <a:tblGrid>
                <a:gridCol w="1664350">
                  <a:extLst>
                    <a:ext uri="{9D8B030D-6E8A-4147-A177-3AD203B41FA5}">
                      <a16:colId xmlns:a16="http://schemas.microsoft.com/office/drawing/2014/main" val="20000"/>
                    </a:ext>
                  </a:extLst>
                </a:gridCol>
                <a:gridCol w="944125">
                  <a:extLst>
                    <a:ext uri="{9D8B030D-6E8A-4147-A177-3AD203B41FA5}">
                      <a16:colId xmlns:a16="http://schemas.microsoft.com/office/drawing/2014/main" val="20001"/>
                    </a:ext>
                  </a:extLst>
                </a:gridCol>
                <a:gridCol w="944125">
                  <a:extLst>
                    <a:ext uri="{9D8B030D-6E8A-4147-A177-3AD203B41FA5}">
                      <a16:colId xmlns:a16="http://schemas.microsoft.com/office/drawing/2014/main" val="20002"/>
                    </a:ext>
                  </a:extLst>
                </a:gridCol>
                <a:gridCol w="833550">
                  <a:extLst>
                    <a:ext uri="{9D8B030D-6E8A-4147-A177-3AD203B41FA5}">
                      <a16:colId xmlns:a16="http://schemas.microsoft.com/office/drawing/2014/main" val="20003"/>
                    </a:ext>
                  </a:extLst>
                </a:gridCol>
                <a:gridCol w="833550">
                  <a:extLst>
                    <a:ext uri="{9D8B030D-6E8A-4147-A177-3AD203B41FA5}">
                      <a16:colId xmlns:a16="http://schemas.microsoft.com/office/drawing/2014/main" val="20004"/>
                    </a:ext>
                  </a:extLst>
                </a:gridCol>
              </a:tblGrid>
              <a:tr h="176600">
                <a:tc rowSpan="2">
                  <a:txBody>
                    <a:bodyPr/>
                    <a:lstStyle/>
                    <a:p>
                      <a:pPr marL="0" marR="0" lvl="0" indent="0" algn="ctr" rtl="0">
                        <a:lnSpc>
                          <a:spcPct val="107000"/>
                        </a:lnSpc>
                        <a:spcBef>
                          <a:spcPts val="0"/>
                        </a:spcBef>
                        <a:spcAft>
                          <a:spcPts val="0"/>
                        </a:spcAft>
                        <a:buNone/>
                      </a:pPr>
                      <a:r>
                        <a:rPr lang="en-US" sz="600" b="1" u="none" strike="noStrike" cap="none">
                          <a:latin typeface="Calibri"/>
                          <a:ea typeface="Calibri"/>
                          <a:cs typeface="Calibri"/>
                          <a:sym typeface="Calibri"/>
                        </a:rPr>
                        <a:t>Variables</a:t>
                      </a:r>
                      <a:endParaRPr sz="600" u="none" strike="noStrike" cap="none">
                        <a:latin typeface="Calibri"/>
                        <a:ea typeface="Calibri"/>
                        <a:cs typeface="Calibri"/>
                        <a:sym typeface="Calibri"/>
                      </a:endParaRPr>
                    </a:p>
                  </a:txBody>
                  <a:tcPr marL="40100" marR="4010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gridSpan="2">
                  <a:txBody>
                    <a:bodyPr/>
                    <a:lstStyle/>
                    <a:p>
                      <a:pPr marL="0" marR="0" lvl="0" indent="0" algn="l" rtl="0">
                        <a:lnSpc>
                          <a:spcPct val="107000"/>
                        </a:lnSpc>
                        <a:spcBef>
                          <a:spcPts val="0"/>
                        </a:spcBef>
                        <a:spcAft>
                          <a:spcPts val="0"/>
                        </a:spcAft>
                        <a:buNone/>
                      </a:pPr>
                      <a:r>
                        <a:rPr lang="en-US" sz="600" b="1" u="none" strike="noStrike" cap="none">
                          <a:latin typeface="Calibri"/>
                          <a:ea typeface="Calibri"/>
                          <a:cs typeface="Calibri"/>
                          <a:sym typeface="Calibri"/>
                        </a:rPr>
                        <a:t>           Unadjusted</a:t>
                      </a:r>
                      <a:endParaRPr sz="600" u="none" strike="noStrike" cap="none">
                        <a:latin typeface="Calibri"/>
                        <a:ea typeface="Calibri"/>
                        <a:cs typeface="Calibri"/>
                        <a:sym typeface="Calibri"/>
                      </a:endParaRPr>
                    </a:p>
                  </a:txBody>
                  <a:tcPr marL="40100" marR="4010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gridSpan="2">
                  <a:txBody>
                    <a:bodyPr/>
                    <a:lstStyle/>
                    <a:p>
                      <a:pPr marL="0" marR="0" lvl="0" indent="0" algn="l" rtl="0">
                        <a:lnSpc>
                          <a:spcPct val="107000"/>
                        </a:lnSpc>
                        <a:spcBef>
                          <a:spcPts val="0"/>
                        </a:spcBef>
                        <a:spcAft>
                          <a:spcPts val="0"/>
                        </a:spcAft>
                        <a:buNone/>
                      </a:pPr>
                      <a:r>
                        <a:rPr lang="en-US" sz="600" b="1" u="none" strike="noStrike" cap="none">
                          <a:latin typeface="Calibri"/>
                          <a:ea typeface="Calibri"/>
                          <a:cs typeface="Calibri"/>
                          <a:sym typeface="Calibri"/>
                        </a:rPr>
                        <a:t>         Adjusted</a:t>
                      </a:r>
                      <a:endParaRPr sz="600" u="none" strike="noStrike" cap="none">
                        <a:latin typeface="Calibri"/>
                        <a:ea typeface="Calibri"/>
                        <a:cs typeface="Calibri"/>
                        <a:sym typeface="Calibri"/>
                      </a:endParaRPr>
                    </a:p>
                  </a:txBody>
                  <a:tcPr marL="40100" marR="4010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140475">
                <a:tc vMerge="1">
                  <a:txBody>
                    <a:bodyPr/>
                    <a:lstStyle/>
                    <a:p>
                      <a:endParaRPr lang="en-US"/>
                    </a:p>
                  </a:txBody>
                  <a:tcPr/>
                </a:tc>
                <a:tc>
                  <a:txBody>
                    <a:bodyPr/>
                    <a:lstStyle/>
                    <a:p>
                      <a:pPr marL="0" marR="0" lvl="0" indent="0" algn="l" rtl="0">
                        <a:lnSpc>
                          <a:spcPct val="107000"/>
                        </a:lnSpc>
                        <a:spcBef>
                          <a:spcPts val="0"/>
                        </a:spcBef>
                        <a:spcAft>
                          <a:spcPts val="0"/>
                        </a:spcAft>
                        <a:buNone/>
                      </a:pPr>
                      <a:r>
                        <a:rPr lang="en-US" sz="600" b="1" u="none" strike="noStrike" cap="none">
                          <a:latin typeface="Calibri"/>
                          <a:ea typeface="Calibri"/>
                          <a:cs typeface="Calibri"/>
                          <a:sym typeface="Calibri"/>
                        </a:rPr>
                        <a:t>Rural</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600" b="1" u="none" strike="noStrike" cap="none">
                          <a:latin typeface="Calibri"/>
                          <a:ea typeface="Calibri"/>
                          <a:cs typeface="Calibri"/>
                          <a:sym typeface="Calibri"/>
                        </a:rPr>
                        <a:t>Urban</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600" b="1" u="none" strike="noStrike" cap="none">
                          <a:latin typeface="Calibri"/>
                          <a:ea typeface="Calibri"/>
                          <a:cs typeface="Calibri"/>
                          <a:sym typeface="Calibri"/>
                        </a:rPr>
                        <a:t>Rural</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en-US" sz="600" b="1" u="none" strike="noStrike" cap="none">
                          <a:latin typeface="Calibri"/>
                          <a:ea typeface="Calibri"/>
                          <a:cs typeface="Calibri"/>
                          <a:sym typeface="Calibri"/>
                        </a:rPr>
                        <a:t>Urban</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12725">
                <a:tc gridSpan="5">
                  <a:txBody>
                    <a:bodyPr/>
                    <a:lstStyle/>
                    <a:p>
                      <a:pPr marL="0" marR="0" lvl="0" indent="0" algn="l" rtl="0">
                        <a:lnSpc>
                          <a:spcPct val="107000"/>
                        </a:lnSpc>
                        <a:spcBef>
                          <a:spcPts val="0"/>
                        </a:spcBef>
                        <a:spcAft>
                          <a:spcPts val="0"/>
                        </a:spcAft>
                        <a:buNone/>
                      </a:pPr>
                      <a:r>
                        <a:rPr lang="en-US" sz="600" b="1" i="1" u="none" strike="noStrike" cap="none">
                          <a:latin typeface="Calibri"/>
                          <a:ea typeface="Calibri"/>
                          <a:cs typeface="Calibri"/>
                          <a:sym typeface="Calibri"/>
                        </a:rPr>
                        <a:t>Neighborhood and Built Environment</a:t>
                      </a:r>
                      <a:endParaRPr sz="600" u="none" strike="noStrike" cap="none">
                        <a:latin typeface="Calibri"/>
                        <a:ea typeface="Calibri"/>
                        <a:cs typeface="Calibri"/>
                        <a:sym typeface="Calibri"/>
                      </a:endParaRPr>
                    </a:p>
                  </a:txBody>
                  <a:tcPr marL="40100" marR="4010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21750">
                <a:tc>
                  <a:txBody>
                    <a:bodyPr/>
                    <a:lstStyle/>
                    <a:p>
                      <a:pPr marL="0" marR="0" lvl="0" indent="0" algn="l" rtl="0">
                        <a:lnSpc>
                          <a:spcPct val="107000"/>
                        </a:lnSpc>
                        <a:spcBef>
                          <a:spcPts val="0"/>
                        </a:spcBef>
                        <a:spcAft>
                          <a:spcPts val="0"/>
                        </a:spcAft>
                        <a:buNone/>
                      </a:pPr>
                      <a:r>
                        <a:rPr lang="en-US" sz="600" u="none" strike="noStrike" cap="none">
                          <a:latin typeface="Calibri"/>
                          <a:ea typeface="Calibri"/>
                          <a:cs typeface="Calibri"/>
                          <a:sym typeface="Calibri"/>
                        </a:rPr>
                        <a:t>Percent Severe Housing Cost Burden</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1.13</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(1.10, 1.17)</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1.18</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(1.14, 1.21)</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 </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 </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221750">
                <a:tc>
                  <a:txBody>
                    <a:bodyPr/>
                    <a:lstStyle/>
                    <a:p>
                      <a:pPr marL="0" marR="0" lvl="0" indent="0" algn="l" rtl="0">
                        <a:lnSpc>
                          <a:spcPct val="107000"/>
                        </a:lnSpc>
                        <a:spcBef>
                          <a:spcPts val="0"/>
                        </a:spcBef>
                        <a:spcAft>
                          <a:spcPts val="0"/>
                        </a:spcAft>
                        <a:buNone/>
                      </a:pPr>
                      <a:r>
                        <a:rPr lang="en-US" sz="600" u="none" strike="noStrike" cap="none">
                          <a:latin typeface="Calibri"/>
                          <a:ea typeface="Calibri"/>
                          <a:cs typeface="Calibri"/>
                          <a:sym typeface="Calibri"/>
                        </a:rPr>
                        <a:t>Residential Segregation Index</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1.01</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(1.01, 1.02)</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1.03</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(1.02, 1.04)</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1.01</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(1.00, 1.01)</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1.03</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(1.02, 1.04)</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9525">
                <a:tc gridSpan="5">
                  <a:txBody>
                    <a:bodyPr/>
                    <a:lstStyle/>
                    <a:p>
                      <a:pPr marL="0" marR="0" lvl="0" indent="0" algn="l" rtl="0">
                        <a:lnSpc>
                          <a:spcPct val="107000"/>
                        </a:lnSpc>
                        <a:spcBef>
                          <a:spcPts val="0"/>
                        </a:spcBef>
                        <a:spcAft>
                          <a:spcPts val="0"/>
                        </a:spcAft>
                        <a:buNone/>
                      </a:pPr>
                      <a:r>
                        <a:rPr lang="en-US" sz="600" b="1" i="1" u="none" strike="noStrike" cap="none">
                          <a:latin typeface="Calibri"/>
                          <a:ea typeface="Calibri"/>
                          <a:cs typeface="Calibri"/>
                          <a:sym typeface="Calibri"/>
                        </a:rPr>
                        <a:t>Economic Stability</a:t>
                      </a:r>
                      <a:endParaRPr sz="600" u="none" strike="noStrike" cap="none">
                        <a:latin typeface="Calibri"/>
                        <a:ea typeface="Calibri"/>
                        <a:cs typeface="Calibri"/>
                        <a:sym typeface="Calibri"/>
                      </a:endParaRPr>
                    </a:p>
                  </a:txBody>
                  <a:tcPr marL="40100" marR="4010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21750">
                <a:tc>
                  <a:txBody>
                    <a:bodyPr/>
                    <a:lstStyle/>
                    <a:p>
                      <a:pPr marL="0" marR="0" lvl="0" indent="0" algn="l" rtl="0">
                        <a:lnSpc>
                          <a:spcPct val="107000"/>
                        </a:lnSpc>
                        <a:spcBef>
                          <a:spcPts val="0"/>
                        </a:spcBef>
                        <a:spcAft>
                          <a:spcPts val="0"/>
                        </a:spcAft>
                        <a:buNone/>
                      </a:pPr>
                      <a:r>
                        <a:rPr lang="en-US" sz="600" u="none" strike="noStrike" cap="none">
                          <a:latin typeface="Calibri"/>
                          <a:ea typeface="Calibri"/>
                          <a:cs typeface="Calibri"/>
                          <a:sym typeface="Calibri"/>
                        </a:rPr>
                        <a:t>Percent Unemployed</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1.41</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(1.30, 1.53)</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1.69</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(1.54, 1.86)</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1.08</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(0.97, 1.20)</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1.41</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(1.24, 1.60)</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21750">
                <a:tc>
                  <a:txBody>
                    <a:bodyPr/>
                    <a:lstStyle/>
                    <a:p>
                      <a:pPr marL="0" marR="0" lvl="0" indent="0" algn="l" rtl="0">
                        <a:lnSpc>
                          <a:spcPct val="107000"/>
                        </a:lnSpc>
                        <a:spcBef>
                          <a:spcPts val="0"/>
                        </a:spcBef>
                        <a:spcAft>
                          <a:spcPts val="0"/>
                        </a:spcAft>
                        <a:buNone/>
                      </a:pPr>
                      <a:r>
                        <a:rPr lang="en-US" sz="600" u="none" strike="noStrike" cap="none">
                          <a:latin typeface="Calibri"/>
                          <a:ea typeface="Calibri"/>
                          <a:cs typeface="Calibri"/>
                          <a:sym typeface="Calibri"/>
                        </a:rPr>
                        <a:t>Percent Uninsured</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1.32</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(1.30, 1.35)</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1.34</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(1.30, 1.37)</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1.22</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(1.18, 1.26)</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1.09</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(1.04, 1.13)</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7"/>
                  </a:ext>
                </a:extLst>
              </a:tr>
              <a:tr h="221750">
                <a:tc>
                  <a:txBody>
                    <a:bodyPr/>
                    <a:lstStyle/>
                    <a:p>
                      <a:pPr marL="0" marR="0" lvl="0" indent="0" algn="l" rtl="0">
                        <a:lnSpc>
                          <a:spcPct val="107000"/>
                        </a:lnSpc>
                        <a:spcBef>
                          <a:spcPts val="0"/>
                        </a:spcBef>
                        <a:spcAft>
                          <a:spcPts val="0"/>
                        </a:spcAft>
                        <a:buNone/>
                      </a:pPr>
                      <a:r>
                        <a:rPr lang="en-US" sz="600" u="none" strike="noStrike" cap="none">
                          <a:latin typeface="Calibri"/>
                          <a:ea typeface="Calibri"/>
                          <a:cs typeface="Calibri"/>
                          <a:sym typeface="Calibri"/>
                        </a:rPr>
                        <a:t>Income Inequality Ratio</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1.01</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(1.01, 1.01)</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1.01</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(1.01, 1.01)</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1.00</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(1.00, 1.00)</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1.00</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(1.00, 1.00)</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05500">
                <a:tc gridSpan="5">
                  <a:txBody>
                    <a:bodyPr/>
                    <a:lstStyle/>
                    <a:p>
                      <a:pPr marL="0" marR="0" lvl="0" indent="0" algn="l" rtl="0">
                        <a:lnSpc>
                          <a:spcPct val="107000"/>
                        </a:lnSpc>
                        <a:spcBef>
                          <a:spcPts val="0"/>
                        </a:spcBef>
                        <a:spcAft>
                          <a:spcPts val="0"/>
                        </a:spcAft>
                        <a:buNone/>
                      </a:pPr>
                      <a:r>
                        <a:rPr lang="en-US" sz="600" b="1" i="1" u="none" strike="noStrike" cap="none">
                          <a:solidFill>
                            <a:srgbClr val="000000"/>
                          </a:solidFill>
                          <a:latin typeface="Calibri"/>
                          <a:ea typeface="Calibri"/>
                          <a:cs typeface="Calibri"/>
                          <a:sym typeface="Calibri"/>
                        </a:rPr>
                        <a:t>Education</a:t>
                      </a:r>
                      <a:endParaRPr sz="600" u="none" strike="noStrike" cap="none">
                        <a:latin typeface="Calibri"/>
                        <a:ea typeface="Calibri"/>
                        <a:cs typeface="Calibri"/>
                        <a:sym typeface="Calibri"/>
                      </a:endParaRPr>
                    </a:p>
                  </a:txBody>
                  <a:tcPr marL="40100" marR="4010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9"/>
                  </a:ext>
                </a:extLst>
              </a:tr>
              <a:tr h="221750">
                <a:tc>
                  <a:txBody>
                    <a:bodyPr/>
                    <a:lstStyle/>
                    <a:p>
                      <a:pPr marL="0" marR="0" lvl="0" indent="0" algn="l" rtl="0">
                        <a:lnSpc>
                          <a:spcPct val="107000"/>
                        </a:lnSpc>
                        <a:spcBef>
                          <a:spcPts val="0"/>
                        </a:spcBef>
                        <a:spcAft>
                          <a:spcPts val="0"/>
                        </a:spcAft>
                        <a:buNone/>
                      </a:pPr>
                      <a:r>
                        <a:rPr lang="en-US" sz="600" u="none" strike="noStrike" cap="none">
                          <a:latin typeface="Calibri"/>
                          <a:ea typeface="Calibri"/>
                          <a:cs typeface="Calibri"/>
                          <a:sym typeface="Calibri"/>
                        </a:rPr>
                        <a:t>Percent Some College or Associate Degree</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0.79</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(0.78, 0.81)</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0.78</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(0.76, 0.80)</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0.92</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(0.90, 0.95)</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0.80</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(0.77, 0.83)</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19950">
                <a:tc gridSpan="5">
                  <a:txBody>
                    <a:bodyPr/>
                    <a:lstStyle/>
                    <a:p>
                      <a:pPr marL="0" marR="0" lvl="0" indent="0" algn="l" rtl="0">
                        <a:lnSpc>
                          <a:spcPct val="107000"/>
                        </a:lnSpc>
                        <a:spcBef>
                          <a:spcPts val="0"/>
                        </a:spcBef>
                        <a:spcAft>
                          <a:spcPts val="0"/>
                        </a:spcAft>
                        <a:buNone/>
                      </a:pPr>
                      <a:r>
                        <a:rPr lang="en-US" sz="600" b="1" i="1" u="none" strike="noStrike" cap="none">
                          <a:latin typeface="Calibri"/>
                          <a:ea typeface="Calibri"/>
                          <a:cs typeface="Calibri"/>
                          <a:sym typeface="Calibri"/>
                        </a:rPr>
                        <a:t>Social and Community Context</a:t>
                      </a:r>
                      <a:endParaRPr sz="600" u="none" strike="noStrike" cap="none">
                        <a:latin typeface="Calibri"/>
                        <a:ea typeface="Calibri"/>
                        <a:cs typeface="Calibri"/>
                        <a:sym typeface="Calibri"/>
                      </a:endParaRPr>
                    </a:p>
                  </a:txBody>
                  <a:tcPr marL="40100" marR="4010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1"/>
                  </a:ext>
                </a:extLst>
              </a:tr>
              <a:tr h="221750">
                <a:tc>
                  <a:txBody>
                    <a:bodyPr/>
                    <a:lstStyle/>
                    <a:p>
                      <a:pPr marL="0" marR="0" lvl="0" indent="0" algn="l" rtl="0">
                        <a:lnSpc>
                          <a:spcPct val="107000"/>
                        </a:lnSpc>
                        <a:spcBef>
                          <a:spcPts val="0"/>
                        </a:spcBef>
                        <a:spcAft>
                          <a:spcPts val="0"/>
                        </a:spcAft>
                        <a:buNone/>
                      </a:pPr>
                      <a:r>
                        <a:rPr lang="en-US" sz="600" u="none" strike="noStrike" cap="none">
                          <a:latin typeface="Calibri"/>
                          <a:ea typeface="Calibri"/>
                          <a:cs typeface="Calibri"/>
                          <a:sym typeface="Calibri"/>
                        </a:rPr>
                        <a:t>Percent Black Population</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1.11</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(1.10, 1.12)</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1.10</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(1.08, 1.11)</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1.07</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(1.06, 1.08)</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1.05</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(1.04, 1.07)</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2"/>
                  </a:ext>
                </a:extLst>
              </a:tr>
              <a:tr h="221750">
                <a:tc>
                  <a:txBody>
                    <a:bodyPr/>
                    <a:lstStyle/>
                    <a:p>
                      <a:pPr marL="0" marR="0" lvl="0" indent="0" algn="l" rtl="0">
                        <a:lnSpc>
                          <a:spcPct val="107000"/>
                        </a:lnSpc>
                        <a:spcBef>
                          <a:spcPts val="0"/>
                        </a:spcBef>
                        <a:spcAft>
                          <a:spcPts val="0"/>
                        </a:spcAft>
                        <a:buNone/>
                      </a:pPr>
                      <a:r>
                        <a:rPr lang="en-US" sz="600" u="none" strike="noStrike" cap="none">
                          <a:latin typeface="Calibri"/>
                          <a:ea typeface="Calibri"/>
                          <a:cs typeface="Calibri"/>
                          <a:sym typeface="Calibri"/>
                        </a:rPr>
                        <a:t>Percent 65 Years and Above</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0.91</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(0.89, 0.93)</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0.92</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(0.90, 0.95)</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0.95</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(0.92, 0.98)</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1.03</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(0.98, 1.07)</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3"/>
                  </a:ext>
                </a:extLst>
              </a:tr>
              <a:tr h="221750">
                <a:tc>
                  <a:txBody>
                    <a:bodyPr/>
                    <a:lstStyle/>
                    <a:p>
                      <a:pPr marL="0" marR="0" lvl="0" indent="0" algn="l" rtl="0">
                        <a:lnSpc>
                          <a:spcPct val="107000"/>
                        </a:lnSpc>
                        <a:spcBef>
                          <a:spcPts val="0"/>
                        </a:spcBef>
                        <a:spcAft>
                          <a:spcPts val="0"/>
                        </a:spcAft>
                        <a:buNone/>
                      </a:pPr>
                      <a:r>
                        <a:rPr lang="en-US" sz="600" u="none" strike="noStrike" cap="none">
                          <a:latin typeface="Calibri"/>
                          <a:ea typeface="Calibri"/>
                          <a:cs typeface="Calibri"/>
                          <a:sym typeface="Calibri"/>
                        </a:rPr>
                        <a:t>Percent Female Population</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1.19</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(1.14, 1.26)</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1.20</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(1.14, 1.26)</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1.17</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(1.11, 1.24)</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1.3</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(1.22, 1.38)</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12725">
                <a:tc gridSpan="5">
                  <a:txBody>
                    <a:bodyPr/>
                    <a:lstStyle/>
                    <a:p>
                      <a:pPr marL="0" marR="0" lvl="0" indent="0" algn="l" rtl="0">
                        <a:lnSpc>
                          <a:spcPct val="107000"/>
                        </a:lnSpc>
                        <a:spcBef>
                          <a:spcPts val="0"/>
                        </a:spcBef>
                        <a:spcAft>
                          <a:spcPts val="0"/>
                        </a:spcAft>
                        <a:buNone/>
                      </a:pPr>
                      <a:r>
                        <a:rPr lang="en-US" sz="600" b="1" i="1" u="none" strike="noStrike" cap="none">
                          <a:latin typeface="Calibri"/>
                          <a:ea typeface="Calibri"/>
                          <a:cs typeface="Calibri"/>
                          <a:sym typeface="Calibri"/>
                        </a:rPr>
                        <a:t>Health and Health Care</a:t>
                      </a:r>
                      <a:endParaRPr sz="600" u="none" strike="noStrike" cap="none">
                        <a:latin typeface="Calibri"/>
                        <a:ea typeface="Calibri"/>
                        <a:cs typeface="Calibri"/>
                        <a:sym typeface="Calibri"/>
                      </a:endParaRPr>
                    </a:p>
                  </a:txBody>
                  <a:tcPr marL="40100" marR="4010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5"/>
                  </a:ext>
                </a:extLst>
              </a:tr>
              <a:tr h="221750">
                <a:tc>
                  <a:txBody>
                    <a:bodyPr/>
                    <a:lstStyle/>
                    <a:p>
                      <a:pPr marL="0" marR="0" lvl="0" indent="0" algn="l" rtl="0">
                        <a:lnSpc>
                          <a:spcPct val="107000"/>
                        </a:lnSpc>
                        <a:spcBef>
                          <a:spcPts val="0"/>
                        </a:spcBef>
                        <a:spcAft>
                          <a:spcPts val="0"/>
                        </a:spcAft>
                        <a:buNone/>
                      </a:pPr>
                      <a:r>
                        <a:rPr lang="en-US" sz="600" u="none" strike="noStrike" cap="none">
                          <a:latin typeface="Calibri"/>
                          <a:ea typeface="Calibri"/>
                          <a:cs typeface="Calibri"/>
                          <a:sym typeface="Calibri"/>
                        </a:rPr>
                        <a:t>Percent Frequent Mental Distress</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1.26</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(1.17, 1.34)</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1.32</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(1.22, 1.42)</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 </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 </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6"/>
                  </a:ext>
                </a:extLst>
              </a:tr>
              <a:tr h="221750">
                <a:tc>
                  <a:txBody>
                    <a:bodyPr/>
                    <a:lstStyle/>
                    <a:p>
                      <a:pPr marL="0" marR="0" lvl="0" indent="0" algn="l" rtl="0">
                        <a:lnSpc>
                          <a:spcPct val="107000"/>
                        </a:lnSpc>
                        <a:spcBef>
                          <a:spcPts val="0"/>
                        </a:spcBef>
                        <a:spcAft>
                          <a:spcPts val="0"/>
                        </a:spcAft>
                        <a:buNone/>
                      </a:pPr>
                      <a:r>
                        <a:rPr lang="en-US" sz="600" u="none" strike="noStrike" cap="none">
                          <a:latin typeface="Calibri"/>
                          <a:ea typeface="Calibri"/>
                          <a:cs typeface="Calibri"/>
                          <a:sym typeface="Calibri"/>
                        </a:rPr>
                        <a:t>Percent Frequent Physical Distress</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1.21</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(1.17, 1.34)</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1.31</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(1.22, 1.40)</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 </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 </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7"/>
                  </a:ext>
                </a:extLst>
              </a:tr>
              <a:tr h="221750">
                <a:tc>
                  <a:txBody>
                    <a:bodyPr/>
                    <a:lstStyle/>
                    <a:p>
                      <a:pPr marL="0" marR="0" lvl="0" indent="0" algn="l" rtl="0">
                        <a:lnSpc>
                          <a:spcPct val="107000"/>
                        </a:lnSpc>
                        <a:spcBef>
                          <a:spcPts val="0"/>
                        </a:spcBef>
                        <a:spcAft>
                          <a:spcPts val="0"/>
                        </a:spcAft>
                        <a:buNone/>
                      </a:pPr>
                      <a:r>
                        <a:rPr lang="en-US" sz="600" u="none" strike="noStrike" cap="none">
                          <a:latin typeface="Calibri"/>
                          <a:ea typeface="Calibri"/>
                          <a:cs typeface="Calibri"/>
                          <a:sym typeface="Calibri"/>
                        </a:rPr>
                        <a:t>Percent Diabetes</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1.09</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(1.06, 1.12)</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1.13</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(1.09, 1.17)</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1.09</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(1.06, 1.13)</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1.06</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(1.01, 1.11)</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8"/>
                  </a:ext>
                </a:extLst>
              </a:tr>
              <a:tr h="221750">
                <a:tc>
                  <a:txBody>
                    <a:bodyPr/>
                    <a:lstStyle/>
                    <a:p>
                      <a:pPr marL="0" marR="0" lvl="0" indent="0" algn="l" rtl="0">
                        <a:lnSpc>
                          <a:spcPct val="107000"/>
                        </a:lnSpc>
                        <a:spcBef>
                          <a:spcPts val="0"/>
                        </a:spcBef>
                        <a:spcAft>
                          <a:spcPts val="0"/>
                        </a:spcAft>
                        <a:buNone/>
                      </a:pPr>
                      <a:r>
                        <a:rPr lang="en-US" sz="600" u="none" strike="noStrike" cap="none">
                          <a:latin typeface="Calibri"/>
                          <a:ea typeface="Calibri"/>
                          <a:cs typeface="Calibri"/>
                          <a:sym typeface="Calibri"/>
                        </a:rPr>
                        <a:t>HIV Rate per Million</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1.12</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(1.11, 1.13)</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1.05</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(1.04, 1.06)</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1.02</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(1.01, 1.03)</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1.01</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(1.00, 1.02)</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9"/>
                  </a:ext>
                </a:extLst>
              </a:tr>
              <a:tr h="221750">
                <a:tc>
                  <a:txBody>
                    <a:bodyPr/>
                    <a:lstStyle/>
                    <a:p>
                      <a:pPr marL="0" marR="0" lvl="0" indent="0" algn="l" rtl="0">
                        <a:lnSpc>
                          <a:spcPct val="107000"/>
                        </a:lnSpc>
                        <a:spcBef>
                          <a:spcPts val="0"/>
                        </a:spcBef>
                        <a:spcAft>
                          <a:spcPts val="0"/>
                        </a:spcAft>
                        <a:buNone/>
                      </a:pPr>
                      <a:r>
                        <a:rPr lang="en-US" sz="600" u="none" strike="noStrike" cap="none">
                          <a:latin typeface="Calibri"/>
                          <a:ea typeface="Calibri"/>
                          <a:cs typeface="Calibri"/>
                          <a:sym typeface="Calibri"/>
                        </a:rPr>
                        <a:t>Percent Adult Smoker</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1.10</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(1.06, 1.14)</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1.14</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(1.09, 1.18)</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 </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 </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20"/>
                  </a:ext>
                </a:extLst>
              </a:tr>
              <a:tr h="221750">
                <a:tc>
                  <a:txBody>
                    <a:bodyPr/>
                    <a:lstStyle/>
                    <a:p>
                      <a:pPr marL="0" marR="0" lvl="0" indent="0" algn="l" rtl="0">
                        <a:lnSpc>
                          <a:spcPct val="107000"/>
                        </a:lnSpc>
                        <a:spcBef>
                          <a:spcPts val="0"/>
                        </a:spcBef>
                        <a:spcAft>
                          <a:spcPts val="0"/>
                        </a:spcAft>
                        <a:buNone/>
                      </a:pPr>
                      <a:r>
                        <a:rPr lang="en-US" sz="600" u="none" strike="noStrike" cap="none">
                          <a:latin typeface="Calibri"/>
                          <a:ea typeface="Calibri"/>
                          <a:cs typeface="Calibri"/>
                          <a:sym typeface="Calibri"/>
                        </a:rPr>
                        <a:t>Percent Obesity</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1.17</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(1.15, 1.20)</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1.18</a:t>
                      </a:r>
                      <a:endParaRPr sz="600" u="none" strike="noStrike" cap="none">
                        <a:latin typeface="Calibri"/>
                        <a:ea typeface="Calibri"/>
                        <a:cs typeface="Calibri"/>
                        <a:sym typeface="Calibri"/>
                      </a:endParaRPr>
                    </a:p>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(1.15, 1.20)</a:t>
                      </a:r>
                      <a:endParaRPr sz="600" u="none" strike="noStrike" cap="none">
                        <a:latin typeface="Calibri"/>
                        <a:ea typeface="Calibri"/>
                        <a:cs typeface="Calibri"/>
                        <a:sym typeface="Calibri"/>
                      </a:endParaRPr>
                    </a:p>
                  </a:txBody>
                  <a:tcPr marL="40100" marR="40100" marT="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600" u="none" strike="noStrike" cap="none">
                          <a:solidFill>
                            <a:srgbClr val="000000"/>
                          </a:solidFill>
                          <a:latin typeface="Calibri"/>
                          <a:ea typeface="Calibri"/>
                          <a:cs typeface="Calibri"/>
                          <a:sym typeface="Calibri"/>
                        </a:rPr>
                        <a:t>−</a:t>
                      </a:r>
                      <a:endParaRPr sz="600" u="none" strike="noStrike" cap="none">
                        <a:latin typeface="Calibri"/>
                        <a:ea typeface="Calibri"/>
                        <a:cs typeface="Calibri"/>
                        <a:sym typeface="Calibri"/>
                      </a:endParaRPr>
                    </a:p>
                  </a:txBody>
                  <a:tcPr marL="40100" marR="40100" marT="0" marB="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21"/>
                  </a:ext>
                </a:extLst>
              </a:tr>
            </a:tbl>
          </a:graphicData>
        </a:graphic>
      </p:graphicFrame>
      <p:sp>
        <p:nvSpPr>
          <p:cNvPr id="265" name="Google Shape;265;p19"/>
          <p:cNvSpPr txBox="1"/>
          <p:nvPr/>
        </p:nvSpPr>
        <p:spPr>
          <a:xfrm>
            <a:off x="9467849" y="5255872"/>
            <a:ext cx="2409825" cy="144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a:solidFill>
                  <a:srgbClr val="222222"/>
                </a:solidFill>
                <a:latin typeface="Arial"/>
                <a:ea typeface="Arial"/>
                <a:cs typeface="Arial"/>
                <a:sym typeface="Arial"/>
              </a:rPr>
              <a:t>Paul, R., Adeyemi, O., Ghosh, S., Pokhrel, K., &amp; Arif, A. A. (2021). Dynamics of Covid-19 mortality and social determinants of health: a spatiotemporal analysis of exceedance probabilities. </a:t>
            </a:r>
            <a:r>
              <a:rPr lang="en-US" sz="1000" b="0" i="1">
                <a:solidFill>
                  <a:srgbClr val="222222"/>
                </a:solidFill>
                <a:latin typeface="Arial"/>
                <a:ea typeface="Arial"/>
                <a:cs typeface="Arial"/>
                <a:sym typeface="Arial"/>
              </a:rPr>
              <a:t>Annals of epidemiology</a:t>
            </a:r>
            <a:r>
              <a:rPr lang="en-US" sz="1000" b="0" i="0">
                <a:solidFill>
                  <a:srgbClr val="222222"/>
                </a:solidFill>
                <a:latin typeface="Arial"/>
                <a:ea typeface="Arial"/>
                <a:cs typeface="Arial"/>
                <a:sym typeface="Arial"/>
              </a:rPr>
              <a:t>, </a:t>
            </a:r>
            <a:r>
              <a:rPr lang="en-US" sz="1000" b="0" i="1">
                <a:solidFill>
                  <a:srgbClr val="222222"/>
                </a:solidFill>
                <a:latin typeface="Arial"/>
                <a:ea typeface="Arial"/>
                <a:cs typeface="Arial"/>
                <a:sym typeface="Arial"/>
              </a:rPr>
              <a:t>62</a:t>
            </a:r>
            <a:r>
              <a:rPr lang="en-US" sz="1000" b="0" i="0">
                <a:solidFill>
                  <a:srgbClr val="222222"/>
                </a:solidFill>
                <a:latin typeface="Arial"/>
                <a:ea typeface="Arial"/>
                <a:cs typeface="Arial"/>
                <a:sym typeface="Arial"/>
              </a:rPr>
              <a:t>, 51-58.</a:t>
            </a:r>
            <a:endParaRPr sz="10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1"/>
          <p:cNvSpPr txBox="1">
            <a:spLocks noGrp="1"/>
          </p:cNvSpPr>
          <p:nvPr>
            <p:ph type="title"/>
          </p:nvPr>
        </p:nvSpPr>
        <p:spPr>
          <a:xfrm>
            <a:off x="838200" y="365125"/>
            <a:ext cx="10515600" cy="8949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FF0000"/>
              </a:buClr>
              <a:buSzPct val="100000"/>
              <a:buFont typeface="Times New Roman"/>
              <a:buNone/>
            </a:pPr>
            <a:r>
              <a:rPr lang="en-US" b="1">
                <a:solidFill>
                  <a:srgbClr val="FF0000"/>
                </a:solidFill>
                <a:latin typeface="Times New Roman"/>
                <a:ea typeface="Times New Roman"/>
                <a:cs typeface="Times New Roman"/>
                <a:sym typeface="Times New Roman"/>
              </a:rPr>
              <a:t>Map of Standardized Ratios: Deaths from COVID-19</a:t>
            </a:r>
            <a:endParaRPr/>
          </a:p>
        </p:txBody>
      </p:sp>
      <p:pic>
        <p:nvPicPr>
          <p:cNvPr id="271" name="Google Shape;271;p11"/>
          <p:cNvPicPr preferRelativeResize="0">
            <a:picLocks noGrp="1"/>
          </p:cNvPicPr>
          <p:nvPr>
            <p:ph type="body" idx="1"/>
          </p:nvPr>
        </p:nvPicPr>
        <p:blipFill rotWithShape="1">
          <a:blip r:embed="rId3">
            <a:alphaModFix/>
          </a:blip>
          <a:srcRect/>
          <a:stretch/>
        </p:blipFill>
        <p:spPr>
          <a:xfrm rot="5400000">
            <a:off x="2596804" y="-243893"/>
            <a:ext cx="5232788" cy="8240751"/>
          </a:xfrm>
          <a:prstGeom prst="rect">
            <a:avLst/>
          </a:prstGeom>
          <a:noFill/>
          <a:ln>
            <a:noFill/>
          </a:ln>
        </p:spPr>
      </p:pic>
      <p:sp>
        <p:nvSpPr>
          <p:cNvPr id="272" name="Google Shape;272;p11"/>
          <p:cNvSpPr txBox="1"/>
          <p:nvPr/>
        </p:nvSpPr>
        <p:spPr>
          <a:xfrm>
            <a:off x="9862192" y="2532760"/>
            <a:ext cx="1773044" cy="17081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50" b="0" i="0" u="none" strike="noStrike" cap="none">
                <a:solidFill>
                  <a:srgbClr val="222222"/>
                </a:solidFill>
                <a:latin typeface="Arial"/>
                <a:ea typeface="Arial"/>
                <a:cs typeface="Arial"/>
                <a:sym typeface="Arial"/>
              </a:rPr>
              <a:t>Paul, R., Adeyemi, O., Ghosh, S., Pokhrel, K., &amp; Arif, A. A. (2021). Dynamics of Covid-19 mortality and social determinants of health: a spatiotemporal analysis of exceedance probabilities. </a:t>
            </a:r>
            <a:r>
              <a:rPr lang="en-US" sz="1050" b="0" i="1" u="none" strike="noStrike" cap="none">
                <a:solidFill>
                  <a:srgbClr val="222222"/>
                </a:solidFill>
                <a:latin typeface="Arial"/>
                <a:ea typeface="Arial"/>
                <a:cs typeface="Arial"/>
                <a:sym typeface="Arial"/>
              </a:rPr>
              <a:t>Annals of epidemiology</a:t>
            </a:r>
            <a:r>
              <a:rPr lang="en-US" sz="1050" b="0" i="0" u="none" strike="noStrike" cap="none">
                <a:solidFill>
                  <a:srgbClr val="222222"/>
                </a:solidFill>
                <a:latin typeface="Arial"/>
                <a:ea typeface="Arial"/>
                <a:cs typeface="Arial"/>
                <a:sym typeface="Arial"/>
              </a:rPr>
              <a:t>, </a:t>
            </a:r>
            <a:r>
              <a:rPr lang="en-US" sz="1050" b="0" i="1" u="none" strike="noStrike" cap="none">
                <a:solidFill>
                  <a:srgbClr val="222222"/>
                </a:solidFill>
                <a:latin typeface="Arial"/>
                <a:ea typeface="Arial"/>
                <a:cs typeface="Arial"/>
                <a:sym typeface="Arial"/>
              </a:rPr>
              <a:t>62</a:t>
            </a:r>
            <a:r>
              <a:rPr lang="en-US" sz="1050" b="0" i="0" u="none" strike="noStrike" cap="none">
                <a:solidFill>
                  <a:srgbClr val="222222"/>
                </a:solidFill>
                <a:latin typeface="Arial"/>
                <a:ea typeface="Arial"/>
                <a:cs typeface="Arial"/>
                <a:sym typeface="Arial"/>
              </a:rPr>
              <a:t>, 51-58.</a:t>
            </a:r>
            <a:endParaRPr sz="105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Exceedance Probability: COVID-19 Example</a:t>
            </a:r>
            <a:endParaRPr/>
          </a:p>
        </p:txBody>
      </p:sp>
      <p:pic>
        <p:nvPicPr>
          <p:cNvPr id="278" name="Google Shape;278;p22"/>
          <p:cNvPicPr preferRelativeResize="0">
            <a:picLocks noGrp="1"/>
          </p:cNvPicPr>
          <p:nvPr>
            <p:ph type="body" idx="1"/>
          </p:nvPr>
        </p:nvPicPr>
        <p:blipFill rotWithShape="1">
          <a:blip r:embed="rId3">
            <a:alphaModFix/>
          </a:blip>
          <a:srcRect/>
          <a:stretch/>
        </p:blipFill>
        <p:spPr>
          <a:xfrm rot="5400000">
            <a:off x="2899598" y="361724"/>
            <a:ext cx="5017486" cy="7471316"/>
          </a:xfrm>
          <a:prstGeom prst="rect">
            <a:avLst/>
          </a:prstGeom>
          <a:noFill/>
          <a:ln>
            <a:noFill/>
          </a:ln>
        </p:spPr>
      </p:pic>
      <p:sp>
        <p:nvSpPr>
          <p:cNvPr id="279" name="Google Shape;279;p22"/>
          <p:cNvSpPr txBox="1"/>
          <p:nvPr/>
        </p:nvSpPr>
        <p:spPr>
          <a:xfrm>
            <a:off x="9143999" y="5280563"/>
            <a:ext cx="2486723" cy="144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a:solidFill>
                  <a:srgbClr val="222222"/>
                </a:solidFill>
                <a:latin typeface="Arial"/>
                <a:ea typeface="Arial"/>
                <a:cs typeface="Arial"/>
                <a:sym typeface="Arial"/>
              </a:rPr>
              <a:t>Paul, R., Adeyemi, O., Ghosh, S., Pokhrel, K., &amp; Arif, A. A. (2021). Dynamics of Covid-19 mortality and social determinants of health: a spatiotemporal analysis of exceedance probabilities. </a:t>
            </a:r>
            <a:r>
              <a:rPr lang="en-US" sz="1000" b="0" i="1">
                <a:solidFill>
                  <a:srgbClr val="222222"/>
                </a:solidFill>
                <a:latin typeface="Arial"/>
                <a:ea typeface="Arial"/>
                <a:cs typeface="Arial"/>
                <a:sym typeface="Arial"/>
              </a:rPr>
              <a:t>Annals of epidemiology</a:t>
            </a:r>
            <a:r>
              <a:rPr lang="en-US" sz="1000" b="0" i="0">
                <a:solidFill>
                  <a:srgbClr val="222222"/>
                </a:solidFill>
                <a:latin typeface="Arial"/>
                <a:ea typeface="Arial"/>
                <a:cs typeface="Arial"/>
                <a:sym typeface="Arial"/>
              </a:rPr>
              <a:t>, </a:t>
            </a:r>
            <a:r>
              <a:rPr lang="en-US" sz="1000" b="0" i="1">
                <a:solidFill>
                  <a:srgbClr val="222222"/>
                </a:solidFill>
                <a:latin typeface="Arial"/>
                <a:ea typeface="Arial"/>
                <a:cs typeface="Arial"/>
                <a:sym typeface="Arial"/>
              </a:rPr>
              <a:t>62</a:t>
            </a:r>
            <a:r>
              <a:rPr lang="en-US" sz="1000" b="0" i="0">
                <a:solidFill>
                  <a:srgbClr val="222222"/>
                </a:solidFill>
                <a:latin typeface="Arial"/>
                <a:ea typeface="Arial"/>
                <a:cs typeface="Arial"/>
                <a:sym typeface="Arial"/>
              </a:rPr>
              <a:t>, 51-58.</a:t>
            </a:r>
            <a:endParaRPr sz="10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              Acknowledgements</a:t>
            </a:r>
            <a:endParaRPr/>
          </a:p>
        </p:txBody>
      </p:sp>
      <p:sp>
        <p:nvSpPr>
          <p:cNvPr id="101" name="Google Shape;101;p3"/>
          <p:cNvSpPr txBox="1">
            <a:spLocks noGrp="1"/>
          </p:cNvSpPr>
          <p:nvPr>
            <p:ph type="body" idx="1"/>
          </p:nvPr>
        </p:nvSpPr>
        <p:spPr>
          <a:xfrm>
            <a:off x="1373909" y="1954934"/>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This tutorial is prepared as part of our funded research supported by the American Public Health Association in conjunction with the Centers for Disease Control and Prevention on Data Science Demonstration Project for Injury and Trauma Prevention</a:t>
            </a:r>
            <a:endParaRPr/>
          </a:p>
          <a:p>
            <a:pPr marL="228600" lvl="0" indent="-228600" algn="l" rtl="0">
              <a:lnSpc>
                <a:spcPct val="90000"/>
              </a:lnSpc>
              <a:spcBef>
                <a:spcPts val="1000"/>
              </a:spcBef>
              <a:spcAft>
                <a:spcPts val="0"/>
              </a:spcAft>
              <a:buClr>
                <a:schemeClr val="dk1"/>
              </a:buClr>
              <a:buSzPts val="2800"/>
              <a:buChar char="•"/>
            </a:pPr>
            <a:r>
              <a:rPr lang="en-US"/>
              <a:t>The Centers for Disease Control and Prevention (CDC)</a:t>
            </a:r>
            <a:endParaRPr/>
          </a:p>
          <a:p>
            <a:pPr marL="228600" lvl="0" indent="-228600" algn="l" rtl="0">
              <a:lnSpc>
                <a:spcPct val="90000"/>
              </a:lnSpc>
              <a:spcBef>
                <a:spcPts val="1000"/>
              </a:spcBef>
              <a:spcAft>
                <a:spcPts val="0"/>
              </a:spcAft>
              <a:buClr>
                <a:schemeClr val="dk1"/>
              </a:buClr>
              <a:buSzPts val="2800"/>
              <a:buChar char="•"/>
            </a:pPr>
            <a:r>
              <a:rPr lang="en-US"/>
              <a:t>The National Highway Traffic Safety Administration (NHTSA)</a:t>
            </a:r>
            <a:endParaRPr/>
          </a:p>
          <a:p>
            <a:pPr marL="228600" lvl="0" indent="-228600" algn="l" rtl="0">
              <a:lnSpc>
                <a:spcPct val="90000"/>
              </a:lnSpc>
              <a:spcBef>
                <a:spcPts val="1000"/>
              </a:spcBef>
              <a:spcAft>
                <a:spcPts val="0"/>
              </a:spcAft>
              <a:buClr>
                <a:schemeClr val="dk1"/>
              </a:buClr>
              <a:buSzPts val="2800"/>
              <a:buChar char="•"/>
            </a:pPr>
            <a:r>
              <a:rPr lang="en-US"/>
              <a:t>Dr. Ahmed Arif, University of North Carolina at Charlotte</a:t>
            </a:r>
            <a:endParaRPr/>
          </a:p>
          <a:p>
            <a:pPr marL="228600" lvl="0" indent="-228600" algn="l" rtl="0">
              <a:lnSpc>
                <a:spcPct val="90000"/>
              </a:lnSpc>
              <a:spcBef>
                <a:spcPts val="1000"/>
              </a:spcBef>
              <a:spcAft>
                <a:spcPts val="0"/>
              </a:spcAft>
              <a:buClr>
                <a:schemeClr val="dk1"/>
              </a:buClr>
              <a:buSzPts val="2800"/>
              <a:buChar char="•"/>
            </a:pPr>
            <a:r>
              <a:rPr lang="en-US"/>
              <a:t>Ms. Janice Williams, MS, Director of Injury Prevention, Atrium Health, Charlotte, NC.</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Exploratory vs. Model Based Approaches</a:t>
            </a:r>
            <a:endParaRPr/>
          </a:p>
        </p:txBody>
      </p:sp>
      <p:sp>
        <p:nvSpPr>
          <p:cNvPr id="285" name="Google Shape;285;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US"/>
              <a:t>Data: SMR - Exploratory Analysis</a:t>
            </a:r>
            <a:endParaRPr/>
          </a:p>
        </p:txBody>
      </p:sp>
      <p:sp>
        <p:nvSpPr>
          <p:cNvPr id="286" name="Google Shape;286;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400"/>
              <a:buNone/>
            </a:pPr>
            <a:r>
              <a:rPr lang="en-US"/>
              <a:t>Exceedance Probabilities: Modeling Based Approach</a:t>
            </a:r>
            <a:endParaRPr/>
          </a:p>
        </p:txBody>
      </p:sp>
      <p:pic>
        <p:nvPicPr>
          <p:cNvPr id="287" name="Google Shape;287;p23"/>
          <p:cNvPicPr preferRelativeResize="0">
            <a:picLocks noGrp="1"/>
          </p:cNvPicPr>
          <p:nvPr>
            <p:ph type="body" idx="4"/>
          </p:nvPr>
        </p:nvPicPr>
        <p:blipFill rotWithShape="1">
          <a:blip r:embed="rId3">
            <a:alphaModFix/>
          </a:blip>
          <a:srcRect/>
          <a:stretch/>
        </p:blipFill>
        <p:spPr>
          <a:xfrm>
            <a:off x="6172200" y="2607661"/>
            <a:ext cx="5183188" cy="3479415"/>
          </a:xfrm>
          <a:prstGeom prst="rect">
            <a:avLst/>
          </a:prstGeom>
          <a:noFill/>
          <a:ln>
            <a:noFill/>
          </a:ln>
        </p:spPr>
      </p:pic>
      <p:pic>
        <p:nvPicPr>
          <p:cNvPr id="288" name="Google Shape;288;p23"/>
          <p:cNvPicPr preferRelativeResize="0">
            <a:picLocks noGrp="1"/>
          </p:cNvPicPr>
          <p:nvPr>
            <p:ph type="body" idx="2"/>
          </p:nvPr>
        </p:nvPicPr>
        <p:blipFill rotWithShape="1">
          <a:blip r:embed="rId4">
            <a:alphaModFix/>
          </a:blip>
          <a:srcRect/>
          <a:stretch/>
        </p:blipFill>
        <p:spPr>
          <a:xfrm rot="5400000">
            <a:off x="1576388" y="2258837"/>
            <a:ext cx="3684587" cy="417706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COVID-19 data from PA: Spatiotemporal Regression</a:t>
            </a:r>
            <a:endParaRPr/>
          </a:p>
        </p:txBody>
      </p:sp>
      <p:sp>
        <p:nvSpPr>
          <p:cNvPr id="294" name="Google Shape;294;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Outcome: Deaths across 67 counties over t = 7 months, April 2020 – October 2020</a:t>
            </a:r>
            <a:endParaRPr/>
          </a:p>
          <a:p>
            <a:pPr marL="228600" lvl="0" indent="-228600" algn="l" rtl="0">
              <a:lnSpc>
                <a:spcPct val="90000"/>
              </a:lnSpc>
              <a:spcBef>
                <a:spcPts val="1000"/>
              </a:spcBef>
              <a:spcAft>
                <a:spcPts val="0"/>
              </a:spcAft>
              <a:buClr>
                <a:schemeClr val="dk1"/>
              </a:buClr>
              <a:buSzPts val="2800"/>
              <a:buChar char="•"/>
            </a:pPr>
            <a:r>
              <a:rPr lang="en-US"/>
              <a:t>Independent Variables (2020 Estimated Rates)</a:t>
            </a:r>
            <a:endParaRPr/>
          </a:p>
          <a:p>
            <a:pPr marL="228600" lvl="0" indent="-228600" algn="l" rtl="0">
              <a:lnSpc>
                <a:spcPct val="90000"/>
              </a:lnSpc>
              <a:spcBef>
                <a:spcPts val="1000"/>
              </a:spcBef>
              <a:spcAft>
                <a:spcPts val="0"/>
              </a:spcAft>
              <a:buClr>
                <a:schemeClr val="dk1"/>
              </a:buClr>
              <a:buSzPts val="2800"/>
              <a:buFont typeface="Calibri"/>
              <a:buChar char="-"/>
            </a:pPr>
            <a:r>
              <a:rPr lang="en-US"/>
              <a:t>% of Black Population</a:t>
            </a:r>
            <a:endParaRPr/>
          </a:p>
          <a:p>
            <a:pPr marL="228600" lvl="0" indent="-228600" algn="l" rtl="0">
              <a:lnSpc>
                <a:spcPct val="90000"/>
              </a:lnSpc>
              <a:spcBef>
                <a:spcPts val="1000"/>
              </a:spcBef>
              <a:spcAft>
                <a:spcPts val="0"/>
              </a:spcAft>
              <a:buClr>
                <a:schemeClr val="dk1"/>
              </a:buClr>
              <a:buSzPts val="2800"/>
              <a:buFont typeface="Calibri"/>
              <a:buChar char="-"/>
            </a:pPr>
            <a:r>
              <a:rPr lang="en-US"/>
              <a:t>% of population above 65 years</a:t>
            </a:r>
            <a:endParaRPr/>
          </a:p>
          <a:p>
            <a:pPr marL="228600" lvl="0" indent="-228600" algn="l" rtl="0">
              <a:lnSpc>
                <a:spcPct val="90000"/>
              </a:lnSpc>
              <a:spcBef>
                <a:spcPts val="1000"/>
              </a:spcBef>
              <a:spcAft>
                <a:spcPts val="0"/>
              </a:spcAft>
              <a:buClr>
                <a:schemeClr val="dk1"/>
              </a:buClr>
              <a:buSzPts val="2800"/>
              <a:buFont typeface="Calibri"/>
              <a:buChar char="-"/>
            </a:pPr>
            <a:r>
              <a:rPr lang="en-US"/>
              <a:t>% in Poverty</a:t>
            </a:r>
            <a:endParaRPr/>
          </a:p>
          <a:p>
            <a:pPr marL="228600" lvl="0" indent="-228600" algn="l" rtl="0">
              <a:lnSpc>
                <a:spcPct val="90000"/>
              </a:lnSpc>
              <a:spcBef>
                <a:spcPts val="1000"/>
              </a:spcBef>
              <a:spcAft>
                <a:spcPts val="0"/>
              </a:spcAft>
              <a:buClr>
                <a:schemeClr val="dk1"/>
              </a:buClr>
              <a:buSzPts val="2800"/>
              <a:buFont typeface="Calibri"/>
              <a:buChar char="-"/>
            </a:pPr>
            <a:r>
              <a:rPr lang="en-US"/>
              <a:t>% Having Some College or Associate Degree</a:t>
            </a:r>
            <a:endParaRPr/>
          </a:p>
          <a:p>
            <a:pPr marL="228600" lvl="0" indent="-228600" algn="l" rtl="0">
              <a:lnSpc>
                <a:spcPct val="90000"/>
              </a:lnSpc>
              <a:spcBef>
                <a:spcPts val="1000"/>
              </a:spcBef>
              <a:spcAft>
                <a:spcPts val="0"/>
              </a:spcAft>
              <a:buClr>
                <a:schemeClr val="dk1"/>
              </a:buClr>
              <a:buSzPts val="2800"/>
              <a:buFont typeface="Calibri"/>
              <a:buChar char="-"/>
            </a:pPr>
            <a:r>
              <a:rPr lang="en-US"/>
              <a:t>% Obese</a:t>
            </a:r>
            <a:endParaRPr/>
          </a:p>
          <a:p>
            <a:pPr marL="228600" lvl="0" indent="-228600" algn="l" rtl="0">
              <a:lnSpc>
                <a:spcPct val="90000"/>
              </a:lnSpc>
              <a:spcBef>
                <a:spcPts val="1000"/>
              </a:spcBef>
              <a:spcAft>
                <a:spcPts val="0"/>
              </a:spcAft>
              <a:buClr>
                <a:schemeClr val="dk1"/>
              </a:buClr>
              <a:buSzPts val="2800"/>
              <a:buFont typeface="Calibri"/>
              <a:buChar char="-"/>
            </a:pPr>
            <a:r>
              <a:rPr lang="en-US"/>
              <a:t>Metropolitan (Yes/No)</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COVID-19 data from PA: Standardized Mortality Ratios (Map: Seun)</a:t>
            </a:r>
            <a:endParaRPr/>
          </a:p>
        </p:txBody>
      </p:sp>
      <p:pic>
        <p:nvPicPr>
          <p:cNvPr id="300" name="Google Shape;300;p28"/>
          <p:cNvPicPr preferRelativeResize="0"/>
          <p:nvPr/>
        </p:nvPicPr>
        <p:blipFill>
          <a:blip r:embed="rId3">
            <a:alphaModFix/>
          </a:blip>
          <a:stretch>
            <a:fillRect/>
          </a:stretch>
        </p:blipFill>
        <p:spPr>
          <a:xfrm>
            <a:off x="1306550" y="2363826"/>
            <a:ext cx="3085426" cy="1819750"/>
          </a:xfrm>
          <a:prstGeom prst="rect">
            <a:avLst/>
          </a:prstGeom>
          <a:noFill/>
          <a:ln>
            <a:noFill/>
          </a:ln>
        </p:spPr>
      </p:pic>
      <p:pic>
        <p:nvPicPr>
          <p:cNvPr id="301" name="Google Shape;301;p28"/>
          <p:cNvPicPr preferRelativeResize="0"/>
          <p:nvPr/>
        </p:nvPicPr>
        <p:blipFill>
          <a:blip r:embed="rId4">
            <a:alphaModFix/>
          </a:blip>
          <a:stretch>
            <a:fillRect/>
          </a:stretch>
        </p:blipFill>
        <p:spPr>
          <a:xfrm>
            <a:off x="4519738" y="2340763"/>
            <a:ext cx="3152531" cy="1865875"/>
          </a:xfrm>
          <a:prstGeom prst="rect">
            <a:avLst/>
          </a:prstGeom>
          <a:noFill/>
          <a:ln>
            <a:noFill/>
          </a:ln>
        </p:spPr>
      </p:pic>
      <p:pic>
        <p:nvPicPr>
          <p:cNvPr id="302" name="Google Shape;302;p28"/>
          <p:cNvPicPr preferRelativeResize="0"/>
          <p:nvPr/>
        </p:nvPicPr>
        <p:blipFill>
          <a:blip r:embed="rId5">
            <a:alphaModFix/>
          </a:blip>
          <a:stretch>
            <a:fillRect/>
          </a:stretch>
        </p:blipFill>
        <p:spPr>
          <a:xfrm>
            <a:off x="7672275" y="2350738"/>
            <a:ext cx="3152510" cy="1845914"/>
          </a:xfrm>
          <a:prstGeom prst="rect">
            <a:avLst/>
          </a:prstGeom>
          <a:noFill/>
          <a:ln>
            <a:noFill/>
          </a:ln>
        </p:spPr>
      </p:pic>
      <p:pic>
        <p:nvPicPr>
          <p:cNvPr id="303" name="Google Shape;303;p28"/>
          <p:cNvPicPr preferRelativeResize="0"/>
          <p:nvPr/>
        </p:nvPicPr>
        <p:blipFill rotWithShape="1">
          <a:blip r:embed="rId6">
            <a:alphaModFix/>
          </a:blip>
          <a:srcRect t="426" b="416"/>
          <a:stretch/>
        </p:blipFill>
        <p:spPr>
          <a:xfrm>
            <a:off x="2930295" y="4488370"/>
            <a:ext cx="3085426" cy="1794860"/>
          </a:xfrm>
          <a:prstGeom prst="rect">
            <a:avLst/>
          </a:prstGeom>
          <a:noFill/>
          <a:ln>
            <a:noFill/>
          </a:ln>
        </p:spPr>
      </p:pic>
      <p:pic>
        <p:nvPicPr>
          <p:cNvPr id="304" name="Google Shape;304;p28"/>
          <p:cNvPicPr preferRelativeResize="0"/>
          <p:nvPr/>
        </p:nvPicPr>
        <p:blipFill>
          <a:blip r:embed="rId6">
            <a:alphaModFix/>
          </a:blip>
          <a:stretch>
            <a:fillRect/>
          </a:stretch>
        </p:blipFill>
        <p:spPr>
          <a:xfrm>
            <a:off x="6015725" y="4488375"/>
            <a:ext cx="3085426" cy="1794850"/>
          </a:xfrm>
          <a:prstGeom prst="rect">
            <a:avLst/>
          </a:prstGeom>
          <a:noFill/>
          <a:ln>
            <a:noFill/>
          </a:ln>
        </p:spPr>
      </p:pic>
      <p:sp>
        <p:nvSpPr>
          <p:cNvPr id="305" name="Google Shape;305;p28"/>
          <p:cNvSpPr txBox="1"/>
          <p:nvPr/>
        </p:nvSpPr>
        <p:spPr>
          <a:xfrm>
            <a:off x="1306550" y="2114825"/>
            <a:ext cx="1719300" cy="4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April 2020</a:t>
            </a:r>
            <a:endParaRPr>
              <a:latin typeface="Calibri"/>
              <a:ea typeface="Calibri"/>
              <a:cs typeface="Calibri"/>
              <a:sym typeface="Calibri"/>
            </a:endParaRPr>
          </a:p>
        </p:txBody>
      </p:sp>
      <p:sp>
        <p:nvSpPr>
          <p:cNvPr id="306" name="Google Shape;306;p28"/>
          <p:cNvSpPr txBox="1"/>
          <p:nvPr/>
        </p:nvSpPr>
        <p:spPr>
          <a:xfrm>
            <a:off x="4391975" y="2056875"/>
            <a:ext cx="1719300" cy="4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May 2020</a:t>
            </a:r>
            <a:endParaRPr>
              <a:latin typeface="Calibri"/>
              <a:ea typeface="Calibri"/>
              <a:cs typeface="Calibri"/>
              <a:sym typeface="Calibri"/>
            </a:endParaRPr>
          </a:p>
        </p:txBody>
      </p:sp>
      <p:sp>
        <p:nvSpPr>
          <p:cNvPr id="307" name="Google Shape;307;p28"/>
          <p:cNvSpPr txBox="1"/>
          <p:nvPr/>
        </p:nvSpPr>
        <p:spPr>
          <a:xfrm>
            <a:off x="7629800" y="2081738"/>
            <a:ext cx="1719300" cy="4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June 2020</a:t>
            </a:r>
            <a:endParaRPr>
              <a:latin typeface="Calibri"/>
              <a:ea typeface="Calibri"/>
              <a:cs typeface="Calibri"/>
              <a:sym typeface="Calibri"/>
            </a:endParaRPr>
          </a:p>
        </p:txBody>
      </p:sp>
      <p:sp>
        <p:nvSpPr>
          <p:cNvPr id="308" name="Google Shape;308;p28"/>
          <p:cNvSpPr txBox="1"/>
          <p:nvPr/>
        </p:nvSpPr>
        <p:spPr>
          <a:xfrm>
            <a:off x="2930300" y="4195150"/>
            <a:ext cx="1719300" cy="4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July 2020</a:t>
            </a:r>
            <a:endParaRPr>
              <a:latin typeface="Calibri"/>
              <a:ea typeface="Calibri"/>
              <a:cs typeface="Calibri"/>
              <a:sym typeface="Calibri"/>
            </a:endParaRPr>
          </a:p>
        </p:txBody>
      </p:sp>
      <p:sp>
        <p:nvSpPr>
          <p:cNvPr id="309" name="Google Shape;309;p28"/>
          <p:cNvSpPr txBox="1"/>
          <p:nvPr/>
        </p:nvSpPr>
        <p:spPr>
          <a:xfrm>
            <a:off x="5954750" y="4172225"/>
            <a:ext cx="1719300" cy="4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August 2020</a:t>
            </a: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Times New Roman"/>
              <a:buNone/>
            </a:pPr>
            <a:r>
              <a:rPr lang="en-US" b="1" dirty="0">
                <a:solidFill>
                  <a:srgbClr val="FF0000"/>
                </a:solidFill>
                <a:latin typeface="Times New Roman"/>
                <a:ea typeface="Times New Roman"/>
                <a:cs typeface="Times New Roman"/>
                <a:sym typeface="Times New Roman"/>
              </a:rPr>
              <a:t>Spatiotemporal Analysis using R-INLA</a:t>
            </a:r>
            <a:endParaRPr dirty="0"/>
          </a:p>
        </p:txBody>
      </p:sp>
      <p:sp>
        <p:nvSpPr>
          <p:cNvPr id="239" name="Google Shape;239;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b="1" dirty="0"/>
              <a:t>Dr. </a:t>
            </a:r>
            <a:r>
              <a:rPr lang="en-US" b="1" dirty="0" err="1"/>
              <a:t>Oluwaseun</a:t>
            </a:r>
            <a:r>
              <a:rPr lang="en-US" b="1" dirty="0"/>
              <a:t> Adeyemi’s R Tutorial</a:t>
            </a:r>
            <a:endParaRPr dirty="0"/>
          </a:p>
        </p:txBody>
      </p:sp>
    </p:spTree>
    <p:extLst>
      <p:ext uri="{BB962C8B-B14F-4D97-AF65-F5344CB8AC3E}">
        <p14:creationId xmlns:p14="http://schemas.microsoft.com/office/powerpoint/2010/main" val="826129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Final Remarks</a:t>
            </a:r>
            <a:endParaRPr/>
          </a:p>
        </p:txBody>
      </p:sp>
      <p:sp>
        <p:nvSpPr>
          <p:cNvPr id="333" name="Google Shape;333;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1000"/>
              </a:spcBef>
              <a:spcAft>
                <a:spcPts val="0"/>
              </a:spcAft>
              <a:buClr>
                <a:schemeClr val="dk1"/>
              </a:buClr>
              <a:buSzPct val="42307"/>
              <a:buFont typeface="Arial"/>
              <a:buNone/>
            </a:pPr>
            <a:r>
              <a:rPr lang="en-US" sz="2600">
                <a:latin typeface="Arial"/>
                <a:ea typeface="Arial"/>
                <a:cs typeface="Arial"/>
                <a:sym typeface="Arial"/>
              </a:rPr>
              <a:t>•</a:t>
            </a:r>
            <a:r>
              <a:rPr lang="en-US" sz="2600"/>
              <a:t>Spatial and spatiotemporal analysis can be broadly classified into three categories</a:t>
            </a:r>
            <a:endParaRPr sz="2600"/>
          </a:p>
          <a:p>
            <a:pPr marL="0" lvl="0" indent="0" algn="l" rtl="0">
              <a:spcBef>
                <a:spcPts val="1000"/>
              </a:spcBef>
              <a:spcAft>
                <a:spcPts val="0"/>
              </a:spcAft>
              <a:buClr>
                <a:schemeClr val="dk1"/>
              </a:buClr>
              <a:buSzPct val="42307"/>
              <a:buFont typeface="Arial"/>
              <a:buNone/>
            </a:pPr>
            <a:r>
              <a:rPr lang="en-US" sz="2600">
                <a:latin typeface="Arial"/>
                <a:ea typeface="Arial"/>
                <a:cs typeface="Arial"/>
                <a:sym typeface="Arial"/>
              </a:rPr>
              <a:t>-</a:t>
            </a:r>
            <a:r>
              <a:rPr lang="en-US" sz="2600"/>
              <a:t>Geostatistical Analysis: when analyses were done on coordinates, like latitude and longitude, for example, climate models</a:t>
            </a:r>
            <a:endParaRPr sz="2600"/>
          </a:p>
          <a:p>
            <a:pPr marL="0" lvl="0" indent="0" algn="l" rtl="0">
              <a:spcBef>
                <a:spcPts val="1000"/>
              </a:spcBef>
              <a:spcAft>
                <a:spcPts val="0"/>
              </a:spcAft>
              <a:buClr>
                <a:schemeClr val="dk1"/>
              </a:buClr>
              <a:buSzPct val="42307"/>
              <a:buFont typeface="Arial"/>
              <a:buNone/>
            </a:pPr>
            <a:r>
              <a:rPr lang="en-US" sz="2600">
                <a:latin typeface="Arial"/>
                <a:ea typeface="Arial"/>
                <a:cs typeface="Arial"/>
                <a:sym typeface="Arial"/>
              </a:rPr>
              <a:t>-</a:t>
            </a:r>
            <a:r>
              <a:rPr lang="en-US" sz="2600"/>
              <a:t>Methods for Lattice Data – most popular in health studies, aggregated data over census tracts, zip codes, and counties</a:t>
            </a:r>
            <a:endParaRPr sz="2600"/>
          </a:p>
          <a:p>
            <a:pPr marL="0" lvl="0" indent="0" algn="l" rtl="0">
              <a:spcBef>
                <a:spcPts val="1000"/>
              </a:spcBef>
              <a:spcAft>
                <a:spcPts val="0"/>
              </a:spcAft>
              <a:buClr>
                <a:schemeClr val="dk1"/>
              </a:buClr>
              <a:buSzPct val="42307"/>
              <a:buFont typeface="Arial"/>
              <a:buNone/>
            </a:pPr>
            <a:r>
              <a:rPr lang="en-US" sz="2600">
                <a:latin typeface="Arial"/>
                <a:ea typeface="Arial"/>
                <a:cs typeface="Arial"/>
                <a:sym typeface="Arial"/>
              </a:rPr>
              <a:t>-</a:t>
            </a:r>
            <a:r>
              <a:rPr lang="en-US" sz="2600"/>
              <a:t>Point Processes – when locations of occurrences of disease become random variable and outcome of interest – diseased trees in a forest, T cell growth in colorectal cancer</a:t>
            </a:r>
            <a:endParaRPr sz="2600"/>
          </a:p>
          <a:p>
            <a:pPr marL="0" lvl="0" indent="0" algn="l" rtl="0">
              <a:spcBef>
                <a:spcPts val="1000"/>
              </a:spcBef>
              <a:spcAft>
                <a:spcPts val="0"/>
              </a:spcAft>
              <a:buClr>
                <a:schemeClr val="dk1"/>
              </a:buClr>
              <a:buSzPct val="42307"/>
              <a:buFont typeface="Arial"/>
              <a:buNone/>
            </a:pPr>
            <a:r>
              <a:rPr lang="en-US" sz="2600">
                <a:latin typeface="Arial"/>
                <a:ea typeface="Arial"/>
                <a:cs typeface="Arial"/>
                <a:sym typeface="Arial"/>
              </a:rPr>
              <a:t>•</a:t>
            </a:r>
            <a:r>
              <a:rPr lang="en-US" sz="2600"/>
              <a:t> Many modeling options exist based on types of data and spatial/spatiotemporal correlations – large data, underreported data, skewed data, categorical data, censored data,zero-inflated data, measurement errors in independent variables, etc.</a:t>
            </a:r>
            <a:endParaRPr sz="2600"/>
          </a:p>
          <a:p>
            <a:pPr marL="0" lvl="0" indent="0" algn="l" rtl="0">
              <a:lnSpc>
                <a:spcPct val="90000"/>
              </a:lnSpc>
              <a:spcBef>
                <a:spcPts val="0"/>
              </a:spcBef>
              <a:spcAft>
                <a:spcPts val="0"/>
              </a:spcAft>
              <a:buClr>
                <a:schemeClr val="dk1"/>
              </a:buClr>
              <a:buSzPct val="1000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3"/>
          <p:cNvSpPr txBox="1">
            <a:spLocks noGrp="1"/>
          </p:cNvSpPr>
          <p:nvPr>
            <p:ph type="title"/>
          </p:nvPr>
        </p:nvSpPr>
        <p:spPr>
          <a:xfrm>
            <a:off x="760639" y="231775"/>
            <a:ext cx="10450286" cy="101599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References</a:t>
            </a:r>
            <a:endParaRPr/>
          </a:p>
        </p:txBody>
      </p:sp>
      <p:sp>
        <p:nvSpPr>
          <p:cNvPr id="339" name="Google Shape;339;p33"/>
          <p:cNvSpPr txBox="1">
            <a:spLocks noGrp="1"/>
          </p:cNvSpPr>
          <p:nvPr>
            <p:ph type="body" idx="1"/>
          </p:nvPr>
        </p:nvSpPr>
        <p:spPr>
          <a:xfrm>
            <a:off x="573175" y="1457325"/>
            <a:ext cx="10780500" cy="4738800"/>
          </a:xfrm>
          <a:prstGeom prst="rect">
            <a:avLst/>
          </a:prstGeom>
          <a:noFill/>
          <a:ln>
            <a:noFill/>
          </a:ln>
        </p:spPr>
        <p:txBody>
          <a:bodyPr spcFirstLastPara="1" wrap="square" lIns="91425" tIns="45700" rIns="91425" bIns="45700" anchor="t" anchorCtr="0">
            <a:normAutofit fontScale="77500" lnSpcReduction="20000"/>
          </a:bodyPr>
          <a:lstStyle/>
          <a:p>
            <a:pPr marL="457200" lvl="0" indent="-327025" algn="l" rtl="0">
              <a:spcBef>
                <a:spcPts val="1000"/>
              </a:spcBef>
              <a:spcAft>
                <a:spcPts val="0"/>
              </a:spcAft>
              <a:buSzPct val="100000"/>
              <a:buAutoNum type="arabicPeriod"/>
            </a:pPr>
            <a:r>
              <a:rPr lang="en-US" sz="2000" dirty="0" err="1"/>
              <a:t>Besag</a:t>
            </a:r>
            <a:r>
              <a:rPr lang="en-US" sz="2000" dirty="0"/>
              <a:t>, J., York, J., &amp; </a:t>
            </a:r>
            <a:r>
              <a:rPr lang="en-US" sz="2000" dirty="0" err="1"/>
              <a:t>Mollié</a:t>
            </a:r>
            <a:r>
              <a:rPr lang="en-US" sz="2000" dirty="0"/>
              <a:t>, A. (1991). Bayesian image restoration, with two applications in spatial statistics. Annals of the institute of statistical mathematics, 43(1), 1-20.</a:t>
            </a:r>
            <a:endParaRPr sz="2000" dirty="0"/>
          </a:p>
          <a:p>
            <a:pPr marL="457200" lvl="0" indent="0" algn="l" rtl="0">
              <a:spcBef>
                <a:spcPts val="1000"/>
              </a:spcBef>
              <a:spcAft>
                <a:spcPts val="0"/>
              </a:spcAft>
              <a:buNone/>
            </a:pPr>
            <a:endParaRPr sz="2000" dirty="0"/>
          </a:p>
          <a:p>
            <a:pPr marL="457200" lvl="0" indent="-327025" algn="l" rtl="0">
              <a:spcBef>
                <a:spcPts val="1000"/>
              </a:spcBef>
              <a:spcAft>
                <a:spcPts val="0"/>
              </a:spcAft>
              <a:buSzPct val="100000"/>
              <a:buAutoNum type="arabicPeriod"/>
            </a:pPr>
            <a:r>
              <a:rPr lang="en-US" sz="2000" dirty="0"/>
              <a:t>de Oliveira, G. L., </a:t>
            </a:r>
            <a:r>
              <a:rPr lang="en-US" sz="2000" dirty="0" err="1"/>
              <a:t>Argiento</a:t>
            </a:r>
            <a:r>
              <a:rPr lang="en-US" sz="2000" dirty="0"/>
              <a:t>, R., </a:t>
            </a:r>
            <a:r>
              <a:rPr lang="en-US" sz="2000" dirty="0" err="1"/>
              <a:t>Loschi</a:t>
            </a:r>
            <a:r>
              <a:rPr lang="en-US" sz="2000" dirty="0"/>
              <a:t>, R. H., </a:t>
            </a:r>
            <a:r>
              <a:rPr lang="en-US" sz="2000" dirty="0" err="1"/>
              <a:t>Assunçao</a:t>
            </a:r>
            <a:r>
              <a:rPr lang="en-US" sz="2000" dirty="0"/>
              <a:t>, R. M., Ruggeri, F., &amp; Branco, M. D. E. (2022). Bias correction in clustered underreported data. Bayesian Analysis, 17(1), 95-126.</a:t>
            </a:r>
            <a:endParaRPr sz="2000" dirty="0"/>
          </a:p>
          <a:p>
            <a:pPr marL="457200" lvl="0" indent="0" algn="l" rtl="0">
              <a:spcBef>
                <a:spcPts val="1000"/>
              </a:spcBef>
              <a:spcAft>
                <a:spcPts val="0"/>
              </a:spcAft>
              <a:buNone/>
            </a:pPr>
            <a:endParaRPr sz="2000" dirty="0">
              <a:latin typeface="Arial"/>
              <a:ea typeface="Arial"/>
              <a:cs typeface="Arial"/>
              <a:sym typeface="Arial"/>
            </a:endParaRPr>
          </a:p>
          <a:p>
            <a:pPr marL="457200" lvl="0" indent="-327025" algn="l" rtl="0">
              <a:spcBef>
                <a:spcPts val="1000"/>
              </a:spcBef>
              <a:spcAft>
                <a:spcPts val="0"/>
              </a:spcAft>
              <a:buSzPct val="100000"/>
              <a:buAutoNum type="arabicPeriod"/>
            </a:pPr>
            <a:r>
              <a:rPr lang="en-US" sz="2000" dirty="0" err="1"/>
              <a:t>Khana</a:t>
            </a:r>
            <a:r>
              <a:rPr lang="en-US" sz="2000" dirty="0"/>
              <a:t>, D., </a:t>
            </a:r>
            <a:r>
              <a:rPr lang="en-US" sz="2000" dirty="0" err="1"/>
              <a:t>Rossen</a:t>
            </a:r>
            <a:r>
              <a:rPr lang="en-US" sz="2000" dirty="0"/>
              <a:t>, L. M., Hedegaard, H., &amp; Warner, M. (2018). A Bayesian spatial and temporal modeling approach to mapping geographic variation in mortality rates for subnational areas with R-INLA. Journal of data science: JDS, 16(1), 147.</a:t>
            </a:r>
            <a:endParaRPr sz="2000" dirty="0"/>
          </a:p>
          <a:p>
            <a:pPr marL="457200" lvl="0" indent="0" algn="l" rtl="0">
              <a:spcBef>
                <a:spcPts val="1000"/>
              </a:spcBef>
              <a:spcAft>
                <a:spcPts val="0"/>
              </a:spcAft>
              <a:buNone/>
            </a:pPr>
            <a:endParaRPr sz="2000" dirty="0">
              <a:latin typeface="Arial"/>
              <a:ea typeface="Arial"/>
              <a:cs typeface="Arial"/>
              <a:sym typeface="Arial"/>
            </a:endParaRPr>
          </a:p>
          <a:p>
            <a:pPr marL="457200" lvl="0" indent="-327025" algn="l" rtl="0">
              <a:spcBef>
                <a:spcPts val="1000"/>
              </a:spcBef>
              <a:spcAft>
                <a:spcPts val="0"/>
              </a:spcAft>
              <a:buSzPct val="100000"/>
              <a:buAutoNum type="arabicPeriod"/>
            </a:pPr>
            <a:r>
              <a:rPr lang="en-US" sz="2000" dirty="0"/>
              <a:t>Paul, R., Adeyemi, O., Ghosh, S., </a:t>
            </a:r>
            <a:r>
              <a:rPr lang="en-US" sz="2000" dirty="0" err="1"/>
              <a:t>Pokhrel</a:t>
            </a:r>
            <a:r>
              <a:rPr lang="en-US" sz="2000" dirty="0"/>
              <a:t>, K., &amp; </a:t>
            </a:r>
            <a:r>
              <a:rPr lang="en-US" sz="2000" dirty="0" err="1"/>
              <a:t>Arif</a:t>
            </a:r>
            <a:r>
              <a:rPr lang="en-US" sz="2000" dirty="0"/>
              <a:t>, A. A. (2021). Dynamics of Covid-19 mortality and social determinants of health: a spatiotemporal analysis of exceedance probabilities. Annals of epidemiology, 62, 51-58.</a:t>
            </a:r>
            <a:endParaRPr sz="2000" dirty="0"/>
          </a:p>
          <a:p>
            <a:pPr marL="457200" lvl="0" indent="0" algn="l" rtl="0">
              <a:spcBef>
                <a:spcPts val="1000"/>
              </a:spcBef>
              <a:spcAft>
                <a:spcPts val="0"/>
              </a:spcAft>
              <a:buNone/>
            </a:pPr>
            <a:endParaRPr sz="2000" dirty="0">
              <a:latin typeface="Arial"/>
              <a:ea typeface="Arial"/>
              <a:cs typeface="Arial"/>
              <a:sym typeface="Arial"/>
            </a:endParaRPr>
          </a:p>
          <a:p>
            <a:pPr marL="457200" lvl="0" indent="-327025" algn="l" rtl="0">
              <a:spcBef>
                <a:spcPts val="1000"/>
              </a:spcBef>
              <a:spcAft>
                <a:spcPts val="0"/>
              </a:spcAft>
              <a:buClr>
                <a:srgbClr val="222222"/>
              </a:buClr>
              <a:buSzPct val="100000"/>
              <a:buAutoNum type="arabicPeriod"/>
            </a:pPr>
            <a:r>
              <a:rPr lang="en-US" sz="2000" dirty="0">
                <a:solidFill>
                  <a:srgbClr val="222222"/>
                </a:solidFill>
              </a:rPr>
              <a:t>Ver </a:t>
            </a:r>
            <a:r>
              <a:rPr lang="en-US" sz="2000" dirty="0" err="1">
                <a:solidFill>
                  <a:srgbClr val="222222"/>
                </a:solidFill>
              </a:rPr>
              <a:t>Hoef</a:t>
            </a:r>
            <a:r>
              <a:rPr lang="en-US" sz="2000" dirty="0">
                <a:solidFill>
                  <a:srgbClr val="222222"/>
                </a:solidFill>
              </a:rPr>
              <a:t>, J. M., Peterson, E. E., Hooten, M. B., Hanks, E. M., &amp; Fortin, M. J. (2018). Spatial autoregressive models for statistical inference from ecological data. Ecological Monographs, 88(1), 36-59.</a:t>
            </a:r>
            <a:endParaRPr sz="2000" dirty="0">
              <a:solidFill>
                <a:srgbClr val="222222"/>
              </a:solidFill>
            </a:endParaRPr>
          </a:p>
          <a:p>
            <a:pPr marL="457200" lvl="0" indent="0" algn="l" rtl="0">
              <a:spcBef>
                <a:spcPts val="1000"/>
              </a:spcBef>
              <a:spcAft>
                <a:spcPts val="0"/>
              </a:spcAft>
              <a:buNone/>
            </a:pPr>
            <a:endParaRPr sz="2000" dirty="0">
              <a:latin typeface="Arial"/>
              <a:ea typeface="Arial"/>
              <a:cs typeface="Arial"/>
              <a:sym typeface="Arial"/>
            </a:endParaRPr>
          </a:p>
          <a:p>
            <a:pPr marL="457200" lvl="0" indent="-327025" algn="l" rtl="0">
              <a:spcBef>
                <a:spcPts val="1000"/>
              </a:spcBef>
              <a:spcAft>
                <a:spcPts val="0"/>
              </a:spcAft>
              <a:buSzPct val="100000"/>
              <a:buAutoNum type="arabicPeriod"/>
            </a:pPr>
            <a:r>
              <a:rPr lang="en-US" sz="2000" dirty="0"/>
              <a:t>Virgilio Gómez-Rubio (2021): Bayesian Inference with INLA:</a:t>
            </a:r>
            <a:r>
              <a:rPr lang="en-US" sz="2000" dirty="0">
                <a:uFill>
                  <a:noFill/>
                </a:uFill>
                <a:hlinkClick r:id="rId3"/>
              </a:rPr>
              <a:t> </a:t>
            </a:r>
            <a:r>
              <a:rPr lang="en-US" sz="2000" u="sng" dirty="0">
                <a:solidFill>
                  <a:schemeClr val="hlink"/>
                </a:solidFill>
                <a:hlinkClick r:id="rId3"/>
              </a:rPr>
              <a:t>https://becarioprecario.bitbucket.io/inla-gitbook/index.html</a:t>
            </a:r>
            <a:endParaRPr sz="2000" u="sng" dirty="0">
              <a:solidFill>
                <a:schemeClr val="hlink"/>
              </a:solidFill>
            </a:endParaRPr>
          </a:p>
          <a:p>
            <a:pPr marL="228600" lvl="0" indent="0" algn="l" rtl="0">
              <a:lnSpc>
                <a:spcPct val="90000"/>
              </a:lnSpc>
              <a:spcBef>
                <a:spcPts val="1000"/>
              </a:spcBef>
              <a:spcAft>
                <a:spcPts val="0"/>
              </a:spcAft>
              <a:buNone/>
            </a:pPr>
            <a:endParaRPr sz="2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4"/>
          <p:cNvSpPr txBox="1">
            <a:spLocks noGrp="1"/>
          </p:cNvSpPr>
          <p:nvPr>
            <p:ph type="body" idx="1"/>
          </p:nvPr>
        </p:nvSpPr>
        <p:spPr>
          <a:xfrm>
            <a:off x="760639" y="1457325"/>
            <a:ext cx="10593161" cy="4738688"/>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3600"/>
              <a:buNone/>
            </a:pPr>
            <a:endParaRPr sz="3600" b="1">
              <a:solidFill>
                <a:srgbClr val="FF0000"/>
              </a:solidFill>
              <a:latin typeface="Times New Roman"/>
              <a:ea typeface="Times New Roman"/>
              <a:cs typeface="Times New Roman"/>
              <a:sym typeface="Times New Roman"/>
            </a:endParaRPr>
          </a:p>
          <a:p>
            <a:pPr marL="0" lvl="0" indent="0" algn="ctr" rtl="0">
              <a:lnSpc>
                <a:spcPct val="90000"/>
              </a:lnSpc>
              <a:spcBef>
                <a:spcPts val="1000"/>
              </a:spcBef>
              <a:spcAft>
                <a:spcPts val="0"/>
              </a:spcAft>
              <a:buClr>
                <a:schemeClr val="dk1"/>
              </a:buClr>
              <a:buSzPts val="3600"/>
              <a:buNone/>
            </a:pPr>
            <a:endParaRPr sz="3600" b="1">
              <a:solidFill>
                <a:srgbClr val="FF0000"/>
              </a:solidFill>
              <a:latin typeface="Times New Roman"/>
              <a:ea typeface="Times New Roman"/>
              <a:cs typeface="Times New Roman"/>
              <a:sym typeface="Times New Roman"/>
            </a:endParaRPr>
          </a:p>
          <a:p>
            <a:pPr marL="0" lvl="0" indent="0" algn="ctr" rtl="0">
              <a:lnSpc>
                <a:spcPct val="90000"/>
              </a:lnSpc>
              <a:spcBef>
                <a:spcPts val="1000"/>
              </a:spcBef>
              <a:spcAft>
                <a:spcPts val="0"/>
              </a:spcAft>
              <a:buClr>
                <a:schemeClr val="dk1"/>
              </a:buClr>
              <a:buSzPts val="3600"/>
              <a:buNone/>
            </a:pPr>
            <a:endParaRPr sz="3600" b="1">
              <a:solidFill>
                <a:srgbClr val="FF0000"/>
              </a:solidFill>
              <a:latin typeface="Times New Roman"/>
              <a:ea typeface="Times New Roman"/>
              <a:cs typeface="Times New Roman"/>
              <a:sym typeface="Times New Roman"/>
            </a:endParaRPr>
          </a:p>
          <a:p>
            <a:pPr marL="0" lvl="0" indent="0" algn="ctr" rtl="0">
              <a:lnSpc>
                <a:spcPct val="90000"/>
              </a:lnSpc>
              <a:spcBef>
                <a:spcPts val="1000"/>
              </a:spcBef>
              <a:spcAft>
                <a:spcPts val="0"/>
              </a:spcAft>
              <a:buClr>
                <a:srgbClr val="FF0000"/>
              </a:buClr>
              <a:buSzPts val="3600"/>
              <a:buNone/>
            </a:pPr>
            <a:r>
              <a:rPr lang="en-US" sz="3600" b="1">
                <a:solidFill>
                  <a:srgbClr val="FF0000"/>
                </a:solidFill>
                <a:latin typeface="Times New Roman"/>
                <a:ea typeface="Times New Roman"/>
                <a:cs typeface="Times New Roman"/>
                <a:sym typeface="Times New Roman"/>
              </a:rPr>
              <a:t>Thank You!</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4"/>
          <p:cNvSpPr txBox="1">
            <a:spLocks noGrp="1"/>
          </p:cNvSpPr>
          <p:nvPr>
            <p:ph type="title"/>
          </p:nvPr>
        </p:nvSpPr>
        <p:spPr>
          <a:xfrm>
            <a:off x="676275" y="7937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Climate Change</a:t>
            </a:r>
            <a:endParaRPr/>
          </a:p>
        </p:txBody>
      </p:sp>
      <p:sp>
        <p:nvSpPr>
          <p:cNvPr id="107" name="Google Shape;107;p4"/>
          <p:cNvSpPr txBox="1">
            <a:spLocks noGrp="1"/>
          </p:cNvSpPr>
          <p:nvPr>
            <p:ph type="body" idx="1"/>
          </p:nvPr>
        </p:nvSpPr>
        <p:spPr>
          <a:xfrm>
            <a:off x="1114425" y="1514475"/>
            <a:ext cx="10775084" cy="4791797"/>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According to the </a:t>
            </a:r>
            <a:r>
              <a:rPr lang="en-US" u="sng">
                <a:solidFill>
                  <a:schemeClr val="hlink"/>
                </a:solidFill>
                <a:hlinkClick r:id="rId3"/>
              </a:rPr>
              <a:t>U.S. Environmental Protection Agency</a:t>
            </a:r>
            <a:r>
              <a:rPr lang="en-US"/>
              <a:t> (EPA), climate change-related diseases include:</a:t>
            </a:r>
            <a:endParaRPr/>
          </a:p>
          <a:p>
            <a:pPr marL="228600" lvl="0" indent="-228600" algn="l" rtl="0">
              <a:lnSpc>
                <a:spcPct val="90000"/>
              </a:lnSpc>
              <a:spcBef>
                <a:spcPts val="1000"/>
              </a:spcBef>
              <a:spcAft>
                <a:spcPts val="0"/>
              </a:spcAft>
              <a:buClr>
                <a:schemeClr val="dk1"/>
              </a:buClr>
              <a:buSzPts val="2800"/>
              <a:buFont typeface="Calibri"/>
              <a:buChar char="-"/>
            </a:pPr>
            <a:r>
              <a:rPr lang="en-US"/>
              <a:t>Respiratory and Chronic Diseases</a:t>
            </a:r>
            <a:endParaRPr/>
          </a:p>
          <a:p>
            <a:pPr marL="228600" lvl="0" indent="-228600" algn="l" rtl="0">
              <a:lnSpc>
                <a:spcPct val="90000"/>
              </a:lnSpc>
              <a:spcBef>
                <a:spcPts val="1000"/>
              </a:spcBef>
              <a:spcAft>
                <a:spcPts val="0"/>
              </a:spcAft>
              <a:buClr>
                <a:schemeClr val="dk1"/>
              </a:buClr>
              <a:buSzPts val="2800"/>
              <a:buFont typeface="Calibri"/>
              <a:buChar char="-"/>
            </a:pPr>
            <a:r>
              <a:rPr lang="en-US"/>
              <a:t>Pest Related Diseases: Lyme Disease and West Nile Virus</a:t>
            </a:r>
            <a:endParaRPr/>
          </a:p>
          <a:p>
            <a:pPr marL="228600" lvl="0" indent="-228600" algn="l" rtl="0">
              <a:lnSpc>
                <a:spcPct val="90000"/>
              </a:lnSpc>
              <a:spcBef>
                <a:spcPts val="1000"/>
              </a:spcBef>
              <a:spcAft>
                <a:spcPts val="0"/>
              </a:spcAft>
              <a:buClr>
                <a:schemeClr val="dk1"/>
              </a:buClr>
              <a:buSzPts val="2800"/>
              <a:buFont typeface="Calibri"/>
              <a:buChar char="-"/>
            </a:pPr>
            <a:r>
              <a:rPr lang="en-US"/>
              <a:t>Water and food-related diseases</a:t>
            </a:r>
            <a:endParaRPr/>
          </a:p>
          <a:p>
            <a:pPr marL="228600" lvl="0" indent="-228600" algn="l" rtl="0">
              <a:lnSpc>
                <a:spcPct val="90000"/>
              </a:lnSpc>
              <a:spcBef>
                <a:spcPts val="1000"/>
              </a:spcBef>
              <a:spcAft>
                <a:spcPts val="0"/>
              </a:spcAft>
              <a:buClr>
                <a:schemeClr val="dk1"/>
              </a:buClr>
              <a:buSzPts val="2800"/>
              <a:buFont typeface="Calibri"/>
              <a:buChar char="-"/>
            </a:pPr>
            <a:r>
              <a:rPr lang="en-US"/>
              <a:t> Violent Crime and Poor Mental Health</a:t>
            </a:r>
            <a:endParaRPr/>
          </a:p>
          <a:p>
            <a:pPr marL="228600" lvl="0" indent="-228600" algn="l" rtl="0">
              <a:lnSpc>
                <a:spcPct val="90000"/>
              </a:lnSpc>
              <a:spcBef>
                <a:spcPts val="1000"/>
              </a:spcBef>
              <a:spcAft>
                <a:spcPts val="0"/>
              </a:spcAft>
              <a:buClr>
                <a:schemeClr val="dk1"/>
              </a:buClr>
              <a:buSzPts val="2800"/>
              <a:buChar char="•"/>
            </a:pPr>
            <a:r>
              <a:rPr lang="en-US"/>
              <a:t>A person’s vulnerability to climate change depends on</a:t>
            </a:r>
            <a:endParaRPr/>
          </a:p>
          <a:p>
            <a:pPr marL="228600" lvl="0" indent="-228600" algn="l" rtl="0">
              <a:lnSpc>
                <a:spcPct val="90000"/>
              </a:lnSpc>
              <a:spcBef>
                <a:spcPts val="1000"/>
              </a:spcBef>
              <a:spcAft>
                <a:spcPts val="0"/>
              </a:spcAft>
              <a:buClr>
                <a:schemeClr val="dk1"/>
              </a:buClr>
              <a:buSzPts val="2800"/>
              <a:buFont typeface="Calibri"/>
              <a:buChar char="-"/>
            </a:pPr>
            <a:r>
              <a:rPr lang="en-US"/>
              <a:t>Exposure</a:t>
            </a:r>
            <a:endParaRPr/>
          </a:p>
          <a:p>
            <a:pPr marL="228600" lvl="0" indent="-228600" algn="l" rtl="0">
              <a:lnSpc>
                <a:spcPct val="90000"/>
              </a:lnSpc>
              <a:spcBef>
                <a:spcPts val="1000"/>
              </a:spcBef>
              <a:spcAft>
                <a:spcPts val="0"/>
              </a:spcAft>
              <a:buClr>
                <a:schemeClr val="dk1"/>
              </a:buClr>
              <a:buSzPts val="2800"/>
              <a:buFont typeface="Calibri"/>
              <a:buChar char="-"/>
            </a:pPr>
            <a:r>
              <a:rPr lang="en-US"/>
              <a:t>Sensitivity</a:t>
            </a:r>
            <a:endParaRPr/>
          </a:p>
          <a:p>
            <a:pPr marL="228600" lvl="0" indent="-228600" algn="l" rtl="0">
              <a:lnSpc>
                <a:spcPct val="90000"/>
              </a:lnSpc>
              <a:spcBef>
                <a:spcPts val="1000"/>
              </a:spcBef>
              <a:spcAft>
                <a:spcPts val="0"/>
              </a:spcAft>
              <a:buClr>
                <a:schemeClr val="dk1"/>
              </a:buClr>
              <a:buSzPts val="2800"/>
              <a:buFont typeface="Calibri"/>
              <a:buChar char="-"/>
            </a:pPr>
            <a:r>
              <a:rPr lang="en-US"/>
              <a:t>Adaptive Capacity</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West Nile Virus Data and Getting it in R</a:t>
            </a:r>
            <a:endParaRPr/>
          </a:p>
        </p:txBody>
      </p:sp>
      <p:sp>
        <p:nvSpPr>
          <p:cNvPr id="113" name="Google Shape;113;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en-US"/>
              <a:t>West Nile Virus is a mosquito-borne disease that may cause encephalitis, a brain inflammation</a:t>
            </a:r>
            <a:endParaRPr/>
          </a:p>
          <a:p>
            <a:pPr marL="228600" lvl="0" indent="-228600" algn="l" rtl="0">
              <a:lnSpc>
                <a:spcPct val="90000"/>
              </a:lnSpc>
              <a:spcBef>
                <a:spcPts val="1000"/>
              </a:spcBef>
              <a:spcAft>
                <a:spcPts val="0"/>
              </a:spcAft>
              <a:buClr>
                <a:schemeClr val="dk1"/>
              </a:buClr>
              <a:buSzPct val="100000"/>
              <a:buChar char="•"/>
            </a:pPr>
            <a:r>
              <a:rPr lang="en-US"/>
              <a:t>In the United States, West Nile Virus was first detected in 1999 and in 2000 it was found in Pennsylvania</a:t>
            </a:r>
            <a:endParaRPr/>
          </a:p>
          <a:p>
            <a:pPr marL="228600" lvl="0" indent="-228600" algn="l" rtl="0">
              <a:lnSpc>
                <a:spcPct val="90000"/>
              </a:lnSpc>
              <a:spcBef>
                <a:spcPts val="1000"/>
              </a:spcBef>
              <a:spcAft>
                <a:spcPts val="0"/>
              </a:spcAft>
              <a:buClr>
                <a:schemeClr val="dk1"/>
              </a:buClr>
              <a:buSzPct val="100000"/>
              <a:buChar char="•"/>
            </a:pPr>
            <a:r>
              <a:rPr lang="en-US"/>
              <a:t>It is spread by mosquito bites from mosquitos with positive West Nile Virus and it can affect humans and birds</a:t>
            </a:r>
            <a:endParaRPr/>
          </a:p>
          <a:p>
            <a:pPr marL="228600" lvl="0" indent="-228600" algn="l" rtl="0">
              <a:lnSpc>
                <a:spcPct val="90000"/>
              </a:lnSpc>
              <a:spcBef>
                <a:spcPts val="1000"/>
              </a:spcBef>
              <a:spcAft>
                <a:spcPts val="0"/>
              </a:spcAft>
              <a:buClr>
                <a:schemeClr val="dk1"/>
              </a:buClr>
              <a:buSzPct val="100000"/>
              <a:buChar char="•"/>
            </a:pPr>
            <a:r>
              <a:rPr lang="en-US"/>
              <a:t>We will analyze data from over 67 counties in Pennsylvania over the years 2018 – 2022. The independent variables were obtained from county health rankings and roadmaps based on 2020 estimates.</a:t>
            </a:r>
            <a:endParaRPr/>
          </a:p>
          <a:p>
            <a:pPr marL="228600" lvl="0" indent="-228600" algn="l" rtl="0">
              <a:lnSpc>
                <a:spcPct val="90000"/>
              </a:lnSpc>
              <a:spcBef>
                <a:spcPts val="1000"/>
              </a:spcBef>
              <a:spcAft>
                <a:spcPts val="0"/>
              </a:spcAft>
              <a:buClr>
                <a:schemeClr val="dk1"/>
              </a:buClr>
              <a:buSzPct val="100000"/>
              <a:buChar char="•"/>
            </a:pPr>
            <a:r>
              <a:rPr lang="en-US"/>
              <a:t>Source: </a:t>
            </a:r>
            <a:r>
              <a:rPr lang="en-US" u="sng">
                <a:solidFill>
                  <a:schemeClr val="hlink"/>
                </a:solidFill>
                <a:hlinkClick r:id="rId3"/>
              </a:rPr>
              <a:t>https://www.dep.pa.gov/Business/ProgramIntegration/Vector-Management/Mosquitoes/Pages/default.aspx</a:t>
            </a:r>
            <a:r>
              <a:rPr lang="en-US"/>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What is the role of Spatial/Spatiotemporal Methods?</a:t>
            </a:r>
            <a:endParaRPr/>
          </a:p>
        </p:txBody>
      </p:sp>
      <p:sp>
        <p:nvSpPr>
          <p:cNvPr id="119" name="Google Shape;119;p6"/>
          <p:cNvSpPr txBox="1">
            <a:spLocks noGrp="1"/>
          </p:cNvSpPr>
          <p:nvPr>
            <p:ph type="body" idx="1"/>
          </p:nvPr>
        </p:nvSpPr>
        <p:spPr>
          <a:xfrm>
            <a:off x="1373909" y="1954934"/>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err="1"/>
              <a:t>Spatio</a:t>
            </a:r>
            <a:r>
              <a:rPr lang="en-US" dirty="0"/>
              <a:t>-temporal research methods for infectious diseases can be broadly classified into two categories:  </a:t>
            </a:r>
            <a:endParaRPr dirty="0"/>
          </a:p>
          <a:p>
            <a:pPr marL="228600" lvl="0" indent="-228600" algn="l" rtl="0">
              <a:lnSpc>
                <a:spcPct val="90000"/>
              </a:lnSpc>
              <a:spcBef>
                <a:spcPts val="1000"/>
              </a:spcBef>
              <a:spcAft>
                <a:spcPts val="0"/>
              </a:spcAft>
              <a:buClr>
                <a:schemeClr val="dk1"/>
              </a:buClr>
              <a:buSzPts val="2800"/>
              <a:buFont typeface="Calibri"/>
              <a:buChar char="-"/>
            </a:pPr>
            <a:r>
              <a:rPr lang="en-US" dirty="0"/>
              <a:t>space-time statistical modeling </a:t>
            </a:r>
            <a:endParaRPr dirty="0"/>
          </a:p>
          <a:p>
            <a:pPr marL="228600" lvl="0" indent="-228600" algn="l" rtl="0">
              <a:lnSpc>
                <a:spcPct val="90000"/>
              </a:lnSpc>
              <a:spcBef>
                <a:spcPts val="1000"/>
              </a:spcBef>
              <a:spcAft>
                <a:spcPts val="0"/>
              </a:spcAft>
              <a:buClr>
                <a:schemeClr val="dk1"/>
              </a:buClr>
              <a:buSzPts val="2800"/>
              <a:buFont typeface="Calibri"/>
              <a:buChar char="-"/>
            </a:pPr>
            <a:r>
              <a:rPr lang="en-US" dirty="0"/>
              <a:t>spatial transmission dynamic modeling</a:t>
            </a:r>
            <a:endParaRPr dirty="0"/>
          </a:p>
          <a:p>
            <a:pPr marL="228600" lvl="0" indent="-228600" algn="l" rtl="0">
              <a:lnSpc>
                <a:spcPct val="90000"/>
              </a:lnSpc>
              <a:spcBef>
                <a:spcPts val="1000"/>
              </a:spcBef>
              <a:spcAft>
                <a:spcPts val="0"/>
              </a:spcAft>
              <a:buClr>
                <a:schemeClr val="dk1"/>
              </a:buClr>
              <a:buSzPts val="2800"/>
              <a:buChar char="•"/>
            </a:pPr>
            <a:r>
              <a:rPr lang="en-US" dirty="0"/>
              <a:t>The first approach addresses the dynamics of disease clusters</a:t>
            </a:r>
            <a:endParaRPr dirty="0"/>
          </a:p>
          <a:p>
            <a:pPr marL="228600" lvl="0" indent="-228600" algn="l" rtl="0">
              <a:lnSpc>
                <a:spcPct val="90000"/>
              </a:lnSpc>
              <a:spcBef>
                <a:spcPts val="1000"/>
              </a:spcBef>
              <a:spcAft>
                <a:spcPts val="0"/>
              </a:spcAft>
              <a:buClr>
                <a:schemeClr val="dk1"/>
              </a:buClr>
              <a:buSzPts val="2800"/>
              <a:buChar char="•"/>
            </a:pPr>
            <a:r>
              <a:rPr lang="en-US" dirty="0"/>
              <a:t>The latter provides a plausible experimental system to understand the mechanisms in which the hosts and their movement patterns in space and time contribute to disease transmission.</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West Nile Virus – Pennsylvania Counties (OA)</a:t>
            </a:r>
            <a:endParaRPr/>
          </a:p>
        </p:txBody>
      </p:sp>
      <p:pic>
        <p:nvPicPr>
          <p:cNvPr id="125" name="Google Shape;125;p7"/>
          <p:cNvPicPr preferRelativeResize="0"/>
          <p:nvPr/>
        </p:nvPicPr>
        <p:blipFill>
          <a:blip r:embed="rId3">
            <a:alphaModFix/>
          </a:blip>
          <a:stretch>
            <a:fillRect/>
          </a:stretch>
        </p:blipFill>
        <p:spPr>
          <a:xfrm>
            <a:off x="151100" y="1929399"/>
            <a:ext cx="5867400" cy="3958825"/>
          </a:xfrm>
          <a:prstGeom prst="rect">
            <a:avLst/>
          </a:prstGeom>
          <a:noFill/>
          <a:ln>
            <a:noFill/>
          </a:ln>
        </p:spPr>
      </p:pic>
      <p:pic>
        <p:nvPicPr>
          <p:cNvPr id="126" name="Google Shape;126;p7"/>
          <p:cNvPicPr preferRelativeResize="0"/>
          <p:nvPr/>
        </p:nvPicPr>
        <p:blipFill>
          <a:blip r:embed="rId4">
            <a:alphaModFix/>
          </a:blip>
          <a:stretch>
            <a:fillRect/>
          </a:stretch>
        </p:blipFill>
        <p:spPr>
          <a:xfrm>
            <a:off x="6486925" y="1936300"/>
            <a:ext cx="5705075" cy="352084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Distribution of West Nile Virus by Rurality/Urbanicity (OA)</a:t>
            </a:r>
            <a:endParaRPr/>
          </a:p>
        </p:txBody>
      </p:sp>
      <p:pic>
        <p:nvPicPr>
          <p:cNvPr id="132" name="Google Shape;132;p9"/>
          <p:cNvPicPr preferRelativeResize="0"/>
          <p:nvPr/>
        </p:nvPicPr>
        <p:blipFill>
          <a:blip r:embed="rId3">
            <a:alphaModFix/>
          </a:blip>
          <a:stretch>
            <a:fillRect/>
          </a:stretch>
        </p:blipFill>
        <p:spPr>
          <a:xfrm>
            <a:off x="6172200" y="1943900"/>
            <a:ext cx="5950649" cy="4250550"/>
          </a:xfrm>
          <a:prstGeom prst="rect">
            <a:avLst/>
          </a:prstGeom>
          <a:noFill/>
          <a:ln>
            <a:noFill/>
          </a:ln>
        </p:spPr>
      </p:pic>
      <p:pic>
        <p:nvPicPr>
          <p:cNvPr id="133" name="Google Shape;133;p9"/>
          <p:cNvPicPr preferRelativeResize="0"/>
          <p:nvPr/>
        </p:nvPicPr>
        <p:blipFill>
          <a:blip r:embed="rId4">
            <a:alphaModFix/>
          </a:blip>
          <a:stretch>
            <a:fillRect/>
          </a:stretch>
        </p:blipFill>
        <p:spPr>
          <a:xfrm>
            <a:off x="152400" y="1843102"/>
            <a:ext cx="5867400" cy="4351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Times New Roman"/>
              <a:buNone/>
            </a:pPr>
            <a:r>
              <a:rPr lang="en-US" b="1">
                <a:solidFill>
                  <a:srgbClr val="FF0000"/>
                </a:solidFill>
                <a:latin typeface="Times New Roman"/>
                <a:ea typeface="Times New Roman"/>
                <a:cs typeface="Times New Roman"/>
                <a:sym typeface="Times New Roman"/>
              </a:rPr>
              <a:t>Map of Standardized Ratios: West Nile Virus (</a:t>
            </a:r>
            <a:r>
              <a:rPr lang="en-US" b="1">
                <a:solidFill>
                  <a:srgbClr val="7030A0"/>
                </a:solidFill>
                <a:latin typeface="Times New Roman"/>
                <a:ea typeface="Times New Roman"/>
                <a:cs typeface="Times New Roman"/>
                <a:sym typeface="Times New Roman"/>
              </a:rPr>
              <a:t>OA</a:t>
            </a:r>
            <a:r>
              <a:rPr lang="en-US" b="1">
                <a:solidFill>
                  <a:srgbClr val="FF0000"/>
                </a:solidFill>
                <a:latin typeface="Times New Roman"/>
                <a:ea typeface="Times New Roman"/>
                <a:cs typeface="Times New Roman"/>
                <a:sym typeface="Times New Roman"/>
              </a:rPr>
              <a:t>)</a:t>
            </a:r>
            <a:endParaRPr/>
          </a:p>
        </p:txBody>
      </p:sp>
      <p:pic>
        <p:nvPicPr>
          <p:cNvPr id="139" name="Google Shape;139;p10"/>
          <p:cNvPicPr preferRelativeResize="0"/>
          <p:nvPr/>
        </p:nvPicPr>
        <p:blipFill>
          <a:blip r:embed="rId3">
            <a:alphaModFix/>
          </a:blip>
          <a:stretch>
            <a:fillRect/>
          </a:stretch>
        </p:blipFill>
        <p:spPr>
          <a:xfrm>
            <a:off x="1948075" y="1613852"/>
            <a:ext cx="7971275" cy="49194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2264</Words>
  <Application>Microsoft Office PowerPoint</Application>
  <PresentationFormat>Widescreen</PresentationFormat>
  <Paragraphs>313</Paragraphs>
  <Slides>36</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Cambria Math</vt:lpstr>
      <vt:lpstr>Calibri</vt:lpstr>
      <vt:lpstr>Arial</vt:lpstr>
      <vt:lpstr>Times New Roman</vt:lpstr>
      <vt:lpstr>Office Theme</vt:lpstr>
      <vt:lpstr>ACE Workshop  Spatial and Spatiotemporal Statistics</vt:lpstr>
      <vt:lpstr>              Outline of the Workshop</vt:lpstr>
      <vt:lpstr>              Acknowledgements</vt:lpstr>
      <vt:lpstr>Climate Change</vt:lpstr>
      <vt:lpstr>West Nile Virus Data and Getting it in R</vt:lpstr>
      <vt:lpstr>What is the role of Spatial/Spatiotemporal Methods?</vt:lpstr>
      <vt:lpstr>West Nile Virus – Pennsylvania Counties (OA)</vt:lpstr>
      <vt:lpstr>Distribution of West Nile Virus by Rurality/Urbanicity (OA)</vt:lpstr>
      <vt:lpstr>Map of Standardized Ratios: West Nile Virus (OA)</vt:lpstr>
      <vt:lpstr>Breakout Room - First Session - 20 Minutes</vt:lpstr>
      <vt:lpstr>Count/Rate Regressions</vt:lpstr>
      <vt:lpstr>Bayesian Negative Binomial Regression (non-spatial)</vt:lpstr>
      <vt:lpstr>Spatial Regression</vt:lpstr>
      <vt:lpstr>              Modeling Risk Ratios</vt:lpstr>
      <vt:lpstr> Spatial Correlation for Areal Data</vt:lpstr>
      <vt:lpstr>         Expected Counts and Standardized Ratios </vt:lpstr>
      <vt:lpstr>Incidence Risk Ratios and Effects of Covariates</vt:lpstr>
      <vt:lpstr>Interpretation of IRR: 95% Credible Intervals</vt:lpstr>
      <vt:lpstr>Exceedance Probability</vt:lpstr>
      <vt:lpstr>IRR Table Spatial Regression</vt:lpstr>
      <vt:lpstr>Interpretation of Exceedance Probability</vt:lpstr>
      <vt:lpstr>Assessing the need for spatial estimator</vt:lpstr>
      <vt:lpstr>Spatial Analysis using R-INLA</vt:lpstr>
      <vt:lpstr>Breakout Room - Session 2 (20 Minutes)</vt:lpstr>
      <vt:lpstr>Spatiotemporal Analysis using R-INLA</vt:lpstr>
      <vt:lpstr>Spatiotemporal Regression</vt:lpstr>
      <vt:lpstr>Interpretation of IRR: 95% Credible Intervals: COVID-19 Example</vt:lpstr>
      <vt:lpstr>Map of Standardized Ratios: Deaths from COVID-19</vt:lpstr>
      <vt:lpstr>Exceedance Probability: COVID-19 Example</vt:lpstr>
      <vt:lpstr>Exploratory vs. Model Based Approaches</vt:lpstr>
      <vt:lpstr>COVID-19 data from PA: Spatiotemporal Regression</vt:lpstr>
      <vt:lpstr>COVID-19 data from PA: Standardized Mortality Ratios (Map: Seun)</vt:lpstr>
      <vt:lpstr>Spatiotemporal Analysis using R-INLA</vt:lpstr>
      <vt:lpstr>Final Remarks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ACE Workshop  Spatial and Spatiotemporal Statistics</dc:title>
  <dc:creator>Paul , Rajib</dc:creator>
  <cp:lastModifiedBy>Rajib Paul</cp:lastModifiedBy>
  <cp:revision>7</cp:revision>
  <dcterms:created xsi:type="dcterms:W3CDTF">2019-01-10T02:45:32Z</dcterms:created>
  <dcterms:modified xsi:type="dcterms:W3CDTF">2023-09-11T14:59:44Z</dcterms:modified>
</cp:coreProperties>
</file>